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4" r:id="rId1"/>
  </p:sldMasterIdLst>
  <p:notesMasterIdLst>
    <p:notesMasterId r:id="rId60"/>
  </p:notesMasterIdLst>
  <p:handoutMasterIdLst>
    <p:handoutMasterId r:id="rId61"/>
  </p:handoutMasterIdLst>
  <p:sldIdLst>
    <p:sldId id="538" r:id="rId2"/>
    <p:sldId id="293" r:id="rId3"/>
    <p:sldId id="386" r:id="rId4"/>
    <p:sldId id="387" r:id="rId5"/>
    <p:sldId id="456" r:id="rId6"/>
    <p:sldId id="459" r:id="rId7"/>
    <p:sldId id="460" r:id="rId8"/>
    <p:sldId id="546" r:id="rId9"/>
    <p:sldId id="544" r:id="rId10"/>
    <p:sldId id="461" r:id="rId11"/>
    <p:sldId id="536" r:id="rId12"/>
    <p:sldId id="462" r:id="rId13"/>
    <p:sldId id="547" r:id="rId14"/>
    <p:sldId id="548" r:id="rId15"/>
    <p:sldId id="565" r:id="rId16"/>
    <p:sldId id="549" r:id="rId17"/>
    <p:sldId id="552" r:id="rId18"/>
    <p:sldId id="553" r:id="rId19"/>
    <p:sldId id="411" r:id="rId20"/>
    <p:sldId id="463" r:id="rId21"/>
    <p:sldId id="464" r:id="rId22"/>
    <p:sldId id="412" r:id="rId23"/>
    <p:sldId id="457" r:id="rId24"/>
    <p:sldId id="505" r:id="rId25"/>
    <p:sldId id="540" r:id="rId26"/>
    <p:sldId id="458" r:id="rId27"/>
    <p:sldId id="558" r:id="rId28"/>
    <p:sldId id="563" r:id="rId29"/>
    <p:sldId id="465" r:id="rId30"/>
    <p:sldId id="537" r:id="rId31"/>
    <p:sldId id="466" r:id="rId32"/>
    <p:sldId id="564" r:id="rId33"/>
    <p:sldId id="472" r:id="rId34"/>
    <p:sldId id="474" r:id="rId35"/>
    <p:sldId id="473" r:id="rId36"/>
    <p:sldId id="471" r:id="rId37"/>
    <p:sldId id="555" r:id="rId38"/>
    <p:sldId id="539" r:id="rId39"/>
    <p:sldId id="413" r:id="rId40"/>
    <p:sldId id="468" r:id="rId41"/>
    <p:sldId id="469" r:id="rId42"/>
    <p:sldId id="541" r:id="rId43"/>
    <p:sldId id="542" r:id="rId44"/>
    <p:sldId id="467" r:id="rId45"/>
    <p:sldId id="414" r:id="rId46"/>
    <p:sldId id="489" r:id="rId47"/>
    <p:sldId id="487" r:id="rId48"/>
    <p:sldId id="488" r:id="rId49"/>
    <p:sldId id="475" r:id="rId50"/>
    <p:sldId id="416" r:id="rId51"/>
    <p:sldId id="490" r:id="rId52"/>
    <p:sldId id="492" r:id="rId53"/>
    <p:sldId id="491" r:id="rId54"/>
    <p:sldId id="566" r:id="rId55"/>
    <p:sldId id="567" r:id="rId56"/>
    <p:sldId id="570" r:id="rId57"/>
    <p:sldId id="568" r:id="rId58"/>
    <p:sldId id="569" r:id="rId59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400" b="1" kern="1200">
        <a:solidFill>
          <a:srgbClr val="4D4D4D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400" b="1" kern="1200">
        <a:solidFill>
          <a:srgbClr val="4D4D4D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400" b="1" kern="1200">
        <a:solidFill>
          <a:srgbClr val="4D4D4D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400" b="1" kern="1200">
        <a:solidFill>
          <a:srgbClr val="4D4D4D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400" b="1" kern="1200">
        <a:solidFill>
          <a:srgbClr val="4D4D4D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sz="2400" b="1" kern="1200">
        <a:solidFill>
          <a:srgbClr val="4D4D4D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sz="2400" b="1" kern="1200">
        <a:solidFill>
          <a:srgbClr val="4D4D4D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sz="2400" b="1" kern="1200">
        <a:solidFill>
          <a:srgbClr val="4D4D4D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sz="2400" b="1" kern="1200">
        <a:solidFill>
          <a:srgbClr val="4D4D4D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680">
          <p15:clr>
            <a:srgbClr val="A4A3A4"/>
          </p15:clr>
        </p15:guide>
        <p15:guide id="2" orient="horz" pos="4133">
          <p15:clr>
            <a:srgbClr val="A4A3A4"/>
          </p15:clr>
        </p15:guide>
        <p15:guide id="3" orient="horz" pos="3997">
          <p15:clr>
            <a:srgbClr val="A4A3A4"/>
          </p15:clr>
        </p15:guide>
        <p15:guide id="4" orient="horz" pos="2523">
          <p15:clr>
            <a:srgbClr val="A4A3A4"/>
          </p15:clr>
        </p15:guide>
        <p15:guide id="5" orient="horz" pos="1412">
          <p15:clr>
            <a:srgbClr val="A4A3A4"/>
          </p15:clr>
        </p15:guide>
        <p15:guide id="6" orient="horz" pos="845">
          <p15:clr>
            <a:srgbClr val="A4A3A4"/>
          </p15:clr>
        </p15:guide>
        <p15:guide id="7" pos="2426">
          <p15:clr>
            <a:srgbClr val="A4A3A4"/>
          </p15:clr>
        </p15:guide>
        <p15:guide id="8" pos="226">
          <p15:clr>
            <a:srgbClr val="A4A3A4"/>
          </p15:clr>
        </p15:guide>
        <p15:guide id="9" pos="1927">
          <p15:clr>
            <a:srgbClr val="A4A3A4"/>
          </p15:clr>
        </p15:guide>
        <p15:guide id="10" pos="3379">
          <p15:clr>
            <a:srgbClr val="A4A3A4"/>
          </p15:clr>
        </p15:guide>
        <p15:guide id="11" pos="4309">
          <p15:clr>
            <a:srgbClr val="A4A3A4"/>
          </p15:clr>
        </p15:guide>
        <p15:guide id="12" pos="6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FEBE"/>
    <a:srgbClr val="EFF7FB"/>
    <a:srgbClr val="D4E9F4"/>
    <a:srgbClr val="8C4797"/>
    <a:srgbClr val="212121"/>
    <a:srgbClr val="333333"/>
    <a:srgbClr val="CDB109"/>
    <a:srgbClr val="F26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0" autoAdjust="0"/>
    <p:restoredTop sz="94660" autoAdjust="0"/>
  </p:normalViewPr>
  <p:slideViewPr>
    <p:cSldViewPr>
      <p:cViewPr varScale="1">
        <p:scale>
          <a:sx n="70" d="100"/>
          <a:sy n="70" d="100"/>
        </p:scale>
        <p:origin x="1476" y="66"/>
      </p:cViewPr>
      <p:guideLst>
        <p:guide orient="horz" pos="3680"/>
        <p:guide orient="horz" pos="4133"/>
        <p:guide orient="horz" pos="3997"/>
        <p:guide orient="horz" pos="2523"/>
        <p:guide orient="horz" pos="1412"/>
        <p:guide orient="horz" pos="845"/>
        <p:guide pos="2426"/>
        <p:guide pos="226"/>
        <p:guide pos="1927"/>
        <p:guide pos="3379"/>
        <p:guide pos="4309"/>
        <p:guide pos="6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926" y="-84"/>
      </p:cViewPr>
      <p:guideLst>
        <p:guide orient="horz" pos="3107"/>
        <p:guide pos="212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43" tIns="45171" rIns="90343" bIns="45171" numCol="1" anchor="t" anchorCtr="0" compatLnSpc="1">
            <a:prstTxWarp prst="textNoShape">
              <a:avLst/>
            </a:prstTxWarp>
          </a:bodyPr>
          <a:lstStyle>
            <a:lvl1pPr defTabSz="903288">
              <a:spcBef>
                <a:spcPct val="0"/>
              </a:spcBef>
              <a:defRPr sz="1200" b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43" tIns="45171" rIns="90343" bIns="45171" numCol="1" anchor="t" anchorCtr="0" compatLnSpc="1">
            <a:prstTxWarp prst="textNoShape">
              <a:avLst/>
            </a:prstTxWarp>
          </a:bodyPr>
          <a:lstStyle>
            <a:lvl1pPr algn="r" defTabSz="903288">
              <a:spcBef>
                <a:spcPct val="0"/>
              </a:spcBef>
              <a:defRPr sz="1200" b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43" tIns="45171" rIns="90343" bIns="45171" numCol="1" anchor="b" anchorCtr="0" compatLnSpc="1">
            <a:prstTxWarp prst="textNoShape">
              <a:avLst/>
            </a:prstTxWarp>
          </a:bodyPr>
          <a:lstStyle>
            <a:lvl1pPr defTabSz="903288">
              <a:spcBef>
                <a:spcPct val="0"/>
              </a:spcBef>
              <a:defRPr sz="1200" b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98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7260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43" tIns="45171" rIns="90343" bIns="45171" numCol="1" anchor="b" anchorCtr="0" compatLnSpc="1">
            <a:prstTxWarp prst="textNoShape">
              <a:avLst/>
            </a:prstTxWarp>
          </a:bodyPr>
          <a:lstStyle>
            <a:lvl1pPr algn="r" defTabSz="903288">
              <a:spcBef>
                <a:spcPct val="0"/>
              </a:spcBef>
              <a:defRPr sz="1200" b="0">
                <a:solidFill>
                  <a:schemeClr val="tx1"/>
                </a:solidFill>
              </a:defRPr>
            </a:lvl1pPr>
          </a:lstStyle>
          <a:p>
            <a:fld id="{4AB5394D-7748-49BC-99EB-E27A7EBBD448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62480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43" tIns="45171" rIns="90343" bIns="45171" numCol="1" anchor="t" anchorCtr="0" compatLnSpc="1">
            <a:prstTxWarp prst="textNoShape">
              <a:avLst/>
            </a:prstTxWarp>
          </a:bodyPr>
          <a:lstStyle>
            <a:lvl1pPr defTabSz="903288">
              <a:spcBef>
                <a:spcPct val="0"/>
              </a:spcBef>
              <a:defRPr sz="1200" b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43" tIns="45171" rIns="90343" bIns="45171" numCol="1" anchor="t" anchorCtr="0" compatLnSpc="1">
            <a:prstTxWarp prst="textNoShape">
              <a:avLst/>
            </a:prstTxWarp>
          </a:bodyPr>
          <a:lstStyle>
            <a:lvl1pPr algn="r" defTabSz="903288">
              <a:spcBef>
                <a:spcPct val="0"/>
              </a:spcBef>
              <a:defRPr sz="1200" b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11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5" y="4686300"/>
            <a:ext cx="4938713" cy="444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43" tIns="45171" rIns="90343" bIns="451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0"/>
            <a:r>
              <a:rPr lang="en-US" altLang="en-US" noProof="0" smtClean="0"/>
              <a:t>Second level</a:t>
            </a:r>
          </a:p>
          <a:p>
            <a:pPr lvl="0"/>
            <a:r>
              <a:rPr lang="en-US" altLang="en-US" noProof="0" smtClean="0"/>
              <a:t>Third level</a:t>
            </a:r>
          </a:p>
          <a:p>
            <a:pPr lvl="0"/>
            <a:r>
              <a:rPr lang="en-US" altLang="en-US" noProof="0" smtClean="0"/>
              <a:t>Fourth level</a:t>
            </a:r>
          </a:p>
          <a:p>
            <a:pPr lvl="0"/>
            <a:r>
              <a:rPr lang="en-US" altLang="en-US" noProof="0" smtClean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43" tIns="45171" rIns="90343" bIns="45171" numCol="1" anchor="b" anchorCtr="0" compatLnSpc="1">
            <a:prstTxWarp prst="textNoShape">
              <a:avLst/>
            </a:prstTxWarp>
          </a:bodyPr>
          <a:lstStyle>
            <a:lvl1pPr defTabSz="903288">
              <a:spcBef>
                <a:spcPct val="0"/>
              </a:spcBef>
              <a:defRPr sz="1200" b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7260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43" tIns="45171" rIns="90343" bIns="45171" numCol="1" anchor="b" anchorCtr="0" compatLnSpc="1">
            <a:prstTxWarp prst="textNoShape">
              <a:avLst/>
            </a:prstTxWarp>
          </a:bodyPr>
          <a:lstStyle>
            <a:lvl1pPr algn="r" defTabSz="903288">
              <a:spcBef>
                <a:spcPct val="0"/>
              </a:spcBef>
              <a:defRPr sz="1200" b="0">
                <a:solidFill>
                  <a:schemeClr val="tx1"/>
                </a:solidFill>
              </a:defRPr>
            </a:lvl1pPr>
          </a:lstStyle>
          <a:p>
            <a:fld id="{F156AEC4-4261-4DD0-ABAD-55B6EF3674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824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59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7A40AC-5EBC-49E0-A642-C1E28ABCEA2C}" type="slidenum">
              <a:rPr lang="en-US" altLang="en-US" sz="1200" b="0">
                <a:solidFill>
                  <a:schemeClr val="tx1"/>
                </a:solidFill>
              </a:rPr>
              <a:pPr/>
              <a:t>11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754838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F665A4E-88F7-4BCF-AD35-63FB6557B692}" type="slidenum">
              <a:rPr lang="en-US" altLang="en-US" sz="1200" b="0">
                <a:solidFill>
                  <a:schemeClr val="tx1"/>
                </a:solidFill>
              </a:rPr>
              <a:pPr/>
              <a:t>12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33255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7A40AC-5EBC-49E0-A642-C1E28ABCEA2C}" type="slidenum">
              <a:rPr lang="en-US" altLang="en-US" sz="1200" b="0">
                <a:solidFill>
                  <a:schemeClr val="tx1"/>
                </a:solidFill>
              </a:rPr>
              <a:pPr/>
              <a:t>13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238956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7A40AC-5EBC-49E0-A642-C1E28ABCEA2C}" type="slidenum">
              <a:rPr lang="en-US" altLang="en-US" sz="1200" b="0">
                <a:solidFill>
                  <a:schemeClr val="tx1"/>
                </a:solidFill>
              </a:rPr>
              <a:pPr/>
              <a:t>14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842307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7A40AC-5EBC-49E0-A642-C1E28ABCEA2C}" type="slidenum">
              <a:rPr lang="en-US" altLang="en-US" sz="1200" b="0">
                <a:solidFill>
                  <a:schemeClr val="tx1"/>
                </a:solidFill>
              </a:rPr>
              <a:pPr/>
              <a:t>15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77057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7A40AC-5EBC-49E0-A642-C1E28ABCEA2C}" type="slidenum">
              <a:rPr lang="en-US" altLang="en-US" sz="1200" b="0">
                <a:solidFill>
                  <a:schemeClr val="tx1"/>
                </a:solidFill>
              </a:rPr>
              <a:pPr/>
              <a:t>16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643243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7A40AC-5EBC-49E0-A642-C1E28ABCEA2C}" type="slidenum">
              <a:rPr lang="en-US" altLang="en-US" sz="1200" b="0">
                <a:solidFill>
                  <a:schemeClr val="tx1"/>
                </a:solidFill>
              </a:rPr>
              <a:pPr/>
              <a:t>17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355822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7A40AC-5EBC-49E0-A642-C1E28ABCEA2C}" type="slidenum">
              <a:rPr lang="en-US" altLang="en-US" sz="1200" b="0">
                <a:solidFill>
                  <a:schemeClr val="tx1"/>
                </a:solidFill>
              </a:rPr>
              <a:pPr/>
              <a:t>18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393554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391FAD1-61B2-4988-A5E9-B573EFDC2D93}" type="slidenum">
              <a:rPr lang="en-US" altLang="en-US" sz="1200" b="0">
                <a:solidFill>
                  <a:schemeClr val="tx1"/>
                </a:solidFill>
              </a:rPr>
              <a:pPr/>
              <a:t>19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704948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D48C9D2-E80D-4723-9D30-4FC113B467D3}" type="slidenum">
              <a:rPr lang="en-US" altLang="en-US" sz="1200" b="0">
                <a:solidFill>
                  <a:schemeClr val="tx1"/>
                </a:solidFill>
              </a:rPr>
              <a:pPr/>
              <a:t>20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766194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0D6DFFA-2D53-41A5-AAF5-4E71577C4720}" type="slidenum">
              <a:rPr lang="en-US" altLang="en-US" sz="1200" b="0">
                <a:solidFill>
                  <a:schemeClr val="tx1"/>
                </a:solidFill>
              </a:rPr>
              <a:pPr/>
              <a:t>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851634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50AFE34-E21C-4377-A6B6-2FE9EB5A4CAE}" type="slidenum">
              <a:rPr lang="en-US" altLang="en-US" sz="1200" b="0">
                <a:solidFill>
                  <a:schemeClr val="tx1"/>
                </a:solidFill>
              </a:rPr>
              <a:pPr/>
              <a:t>21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4103755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1C430A8-58A0-4319-8527-32C73DDB3617}" type="slidenum">
              <a:rPr lang="en-US" altLang="en-US" sz="1200" b="0">
                <a:solidFill>
                  <a:schemeClr val="tx1"/>
                </a:solidFill>
              </a:rPr>
              <a:pPr/>
              <a:t>22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439528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9391F5E-3998-4FCF-A4F5-2AE26FFD2F6B}" type="slidenum">
              <a:rPr lang="en-US" altLang="en-US" sz="1200" b="0">
                <a:solidFill>
                  <a:schemeClr val="tx1"/>
                </a:solidFill>
              </a:rPr>
              <a:pPr/>
              <a:t>23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4026602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8B55952-863E-444D-A455-5DF1E24ADD8C}" type="slidenum">
              <a:rPr lang="en-US" altLang="en-US" sz="1200" b="0">
                <a:solidFill>
                  <a:schemeClr val="tx1"/>
                </a:solidFill>
              </a:rPr>
              <a:pPr/>
              <a:t>24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11532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8B55952-863E-444D-A455-5DF1E24ADD8C}" type="slidenum">
              <a:rPr lang="en-US" altLang="en-US" sz="1200" b="0">
                <a:solidFill>
                  <a:schemeClr val="tx1"/>
                </a:solidFill>
              </a:rPr>
              <a:pPr/>
              <a:t>25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071199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4CB184E-B63F-42EB-8F54-82BAD22253A1}" type="slidenum">
              <a:rPr lang="en-US" altLang="en-US" sz="1200" b="0">
                <a:solidFill>
                  <a:schemeClr val="tx1"/>
                </a:solidFill>
              </a:rPr>
              <a:pPr/>
              <a:t>26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37770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4CB184E-B63F-42EB-8F54-82BAD22253A1}" type="slidenum">
              <a:rPr lang="en-US" altLang="en-US" sz="1200" b="0">
                <a:solidFill>
                  <a:schemeClr val="tx1"/>
                </a:solidFill>
              </a:rPr>
              <a:pPr/>
              <a:t>27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317479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4CB184E-B63F-42EB-8F54-82BAD22253A1}" type="slidenum">
              <a:rPr lang="en-US" altLang="en-US" sz="1200" b="0">
                <a:solidFill>
                  <a:schemeClr val="tx1"/>
                </a:solidFill>
              </a:rPr>
              <a:pPr/>
              <a:t>28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18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5E6B188-034B-4F05-8855-A9CA8F3FD729}" type="slidenum">
              <a:rPr lang="en-US" altLang="en-US" sz="1200" b="0">
                <a:solidFill>
                  <a:schemeClr val="tx1"/>
                </a:solidFill>
              </a:rPr>
              <a:pPr/>
              <a:t>29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81723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5E6B188-034B-4F05-8855-A9CA8F3FD729}" type="slidenum">
              <a:rPr lang="en-US" altLang="en-US" sz="1200" b="0">
                <a:solidFill>
                  <a:schemeClr val="tx1"/>
                </a:solidFill>
              </a:rPr>
              <a:pPr/>
              <a:t>30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403842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EAD72A2-258D-46DF-8CBC-6AF3158822B1}" type="slidenum">
              <a:rPr lang="en-US" altLang="en-US" sz="1200" b="0">
                <a:solidFill>
                  <a:schemeClr val="tx1"/>
                </a:solidFill>
              </a:rPr>
              <a:pPr/>
              <a:t>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826002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A05053B-4DAE-47A3-BCEA-6A033139CE67}" type="slidenum">
              <a:rPr lang="en-US" altLang="en-US" sz="1200" b="0">
                <a:solidFill>
                  <a:schemeClr val="tx1"/>
                </a:solidFill>
              </a:rPr>
              <a:pPr/>
              <a:t>31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857946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A05053B-4DAE-47A3-BCEA-6A033139CE67}" type="slidenum">
              <a:rPr lang="en-US" altLang="en-US" sz="1200" b="0">
                <a:solidFill>
                  <a:schemeClr val="tx1"/>
                </a:solidFill>
              </a:rPr>
              <a:pPr/>
              <a:t>32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170378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76603B-7BC4-4A7E-A7DA-FD18063AF187}" type="slidenum">
              <a:rPr lang="en-US" altLang="en-US" sz="1200" b="0">
                <a:solidFill>
                  <a:schemeClr val="tx1"/>
                </a:solidFill>
              </a:rPr>
              <a:pPr/>
              <a:t>33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523202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9E92558-1285-48D8-A8C0-82944223189D}" type="slidenum">
              <a:rPr lang="en-US" altLang="en-US" sz="1200" b="0">
                <a:solidFill>
                  <a:schemeClr val="tx1"/>
                </a:solidFill>
              </a:rPr>
              <a:pPr/>
              <a:t>34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5691928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A0B342B-2F76-43F7-A4A2-0187215BBDF8}" type="slidenum">
              <a:rPr lang="en-US" altLang="en-US" sz="1200" b="0">
                <a:solidFill>
                  <a:schemeClr val="tx1"/>
                </a:solidFill>
              </a:rPr>
              <a:pPr/>
              <a:t>35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124790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CDD5C4-FC21-4811-95C5-1C6FBA25CDF8}" type="slidenum">
              <a:rPr lang="en-US" altLang="en-US" sz="1200" b="0">
                <a:solidFill>
                  <a:schemeClr val="tx1"/>
                </a:solidFill>
              </a:rPr>
              <a:pPr/>
              <a:t>36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252385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CDD5C4-FC21-4811-95C5-1C6FBA25CDF8}" type="slidenum">
              <a:rPr lang="en-US" altLang="en-US" sz="1200" b="0">
                <a:solidFill>
                  <a:schemeClr val="tx1"/>
                </a:solidFill>
              </a:rPr>
              <a:pPr/>
              <a:t>37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984029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CDD5C4-FC21-4811-95C5-1C6FBA25CDF8}" type="slidenum">
              <a:rPr lang="en-US" altLang="en-US" sz="1200" b="0">
                <a:solidFill>
                  <a:schemeClr val="tx1"/>
                </a:solidFill>
              </a:rPr>
              <a:pPr/>
              <a:t>38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779847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EEF5AE1-2255-432D-A031-64D9E20D5F54}" type="slidenum">
              <a:rPr lang="en-US" altLang="en-US" sz="1200" b="0">
                <a:solidFill>
                  <a:schemeClr val="tx1"/>
                </a:solidFill>
              </a:rPr>
              <a:pPr/>
              <a:t>39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0184180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0C155BE-2953-49A4-AA61-07D3C28BD83D}" type="slidenum">
              <a:rPr lang="en-US" altLang="en-US" sz="1200" b="0">
                <a:solidFill>
                  <a:schemeClr val="tx1"/>
                </a:solidFill>
              </a:rPr>
              <a:pPr/>
              <a:t>40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505940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DDA84F1-B35A-428E-9ADB-AEA0491B5239}" type="slidenum">
              <a:rPr lang="en-US" altLang="en-US" sz="1200" b="0">
                <a:solidFill>
                  <a:schemeClr val="tx1"/>
                </a:solidFill>
              </a:rPr>
              <a:pPr/>
              <a:t>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955567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330783-7A6D-4E56-946E-7AACBBBFC980}" type="slidenum">
              <a:rPr lang="en-US" altLang="en-US" sz="1200" b="0">
                <a:solidFill>
                  <a:schemeClr val="tx1"/>
                </a:solidFill>
              </a:rPr>
              <a:pPr/>
              <a:t>41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872324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330783-7A6D-4E56-946E-7AACBBBFC980}" type="slidenum">
              <a:rPr lang="en-US" altLang="en-US" sz="1200" b="0">
                <a:solidFill>
                  <a:schemeClr val="tx1"/>
                </a:solidFill>
              </a:rPr>
              <a:pPr/>
              <a:t>42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5435900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330783-7A6D-4E56-946E-7AACBBBFC980}" type="slidenum">
              <a:rPr lang="en-US" altLang="en-US" sz="1200" b="0">
                <a:solidFill>
                  <a:schemeClr val="tx1"/>
                </a:solidFill>
              </a:rPr>
              <a:pPr/>
              <a:t>43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40889883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2A81B5-9B7A-4170-99C6-0A613C1415F4}" type="slidenum">
              <a:rPr lang="en-US" altLang="en-US" sz="1200" b="0">
                <a:solidFill>
                  <a:schemeClr val="tx1"/>
                </a:solidFill>
              </a:rPr>
              <a:pPr/>
              <a:t>44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3611485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30B18DA-5713-439C-B351-1911C1DF850C}" type="slidenum">
              <a:rPr lang="en-US" altLang="en-US" sz="1200" b="0">
                <a:solidFill>
                  <a:schemeClr val="tx1"/>
                </a:solidFill>
              </a:rPr>
              <a:pPr/>
              <a:t>45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307018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1CB62B8-3580-499F-A2B1-D3B0C97A7492}" type="slidenum">
              <a:rPr lang="en-US" altLang="en-US" sz="1200" b="0">
                <a:solidFill>
                  <a:schemeClr val="tx1"/>
                </a:solidFill>
              </a:rPr>
              <a:pPr/>
              <a:t>46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665584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A5C18CA-BE07-4558-8194-E1130B3251FB}" type="slidenum">
              <a:rPr lang="en-US" altLang="en-US" sz="1200" b="0">
                <a:solidFill>
                  <a:schemeClr val="tx1"/>
                </a:solidFill>
              </a:rPr>
              <a:pPr/>
              <a:t>47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1445118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6ECADF4-27E5-4670-810E-7DF226027A33}" type="slidenum">
              <a:rPr lang="en-US" altLang="en-US" sz="1200" b="0">
                <a:solidFill>
                  <a:schemeClr val="tx1"/>
                </a:solidFill>
              </a:rPr>
              <a:pPr/>
              <a:t>48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059019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637C0AF-BAD8-4817-8B9E-F5EC749CAEB4}" type="slidenum">
              <a:rPr lang="en-US" altLang="en-US" sz="1200" b="0">
                <a:solidFill>
                  <a:schemeClr val="tx1"/>
                </a:solidFill>
              </a:rPr>
              <a:pPr/>
              <a:t>49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4884839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56D55E-8873-42F2-88F8-175A2C2CB4F2}" type="slidenum">
              <a:rPr lang="en-US" altLang="en-US" sz="1200" b="0">
                <a:solidFill>
                  <a:schemeClr val="tx1"/>
                </a:solidFill>
              </a:rPr>
              <a:pPr/>
              <a:t>50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9021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BF1EE1-2007-4EAA-99A2-381BF3AA8D1C}" type="slidenum">
              <a:rPr lang="en-US" altLang="en-US" sz="1200" b="0">
                <a:solidFill>
                  <a:schemeClr val="tx1"/>
                </a:solidFill>
              </a:rPr>
              <a:pPr/>
              <a:t>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1846335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6BBEC9F-5407-445E-A7D6-2D1AA94E5077}" type="slidenum">
              <a:rPr lang="en-US" altLang="en-US" sz="1200" b="0">
                <a:solidFill>
                  <a:schemeClr val="tx1"/>
                </a:solidFill>
              </a:rPr>
              <a:pPr/>
              <a:t>51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3025028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B381E4F-F8C8-4009-B7AE-8C378D533E52}" type="slidenum">
              <a:rPr lang="en-US" altLang="en-US" sz="1200" b="0">
                <a:solidFill>
                  <a:schemeClr val="tx1"/>
                </a:solidFill>
              </a:rPr>
              <a:pPr/>
              <a:t>52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1391920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54C9199-FC5C-4DDF-9ED4-E2B3EAED4CB0}" type="slidenum">
              <a:rPr lang="en-US" altLang="en-US" sz="1200" b="0">
                <a:solidFill>
                  <a:schemeClr val="tx1"/>
                </a:solidFill>
              </a:rPr>
              <a:pPr/>
              <a:t>53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4196326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54C9199-FC5C-4DDF-9ED4-E2B3EAED4CB0}" type="slidenum">
              <a:rPr lang="en-US" altLang="en-US" sz="1200" b="0">
                <a:solidFill>
                  <a:schemeClr val="tx1"/>
                </a:solidFill>
              </a:rPr>
              <a:pPr/>
              <a:t>54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772458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6BBEC9F-5407-445E-A7D6-2D1AA94E5077}" type="slidenum">
              <a:rPr lang="en-US" altLang="en-US" sz="1200" b="0">
                <a:solidFill>
                  <a:schemeClr val="tx1"/>
                </a:solidFill>
              </a:rPr>
              <a:pPr/>
              <a:t>55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693314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069EF0-068A-4F7F-9A80-726F6DF4DA7A}" type="slidenum">
              <a:rPr lang="en-US" altLang="en-US" sz="1200" b="0">
                <a:solidFill>
                  <a:schemeClr val="tx1"/>
                </a:solidFill>
              </a:rPr>
              <a:pPr/>
              <a:t>56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564428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330783-7A6D-4E56-946E-7AACBBBFC980}" type="slidenum">
              <a:rPr lang="en-US" altLang="en-US" sz="1200" b="0">
                <a:solidFill>
                  <a:schemeClr val="tx1"/>
                </a:solidFill>
              </a:rPr>
              <a:pPr/>
              <a:t>57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18682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330783-7A6D-4E56-946E-7AACBBBFC980}" type="slidenum">
              <a:rPr lang="en-US" altLang="en-US" sz="1200" b="0">
                <a:solidFill>
                  <a:schemeClr val="tx1"/>
                </a:solidFill>
              </a:rPr>
              <a:pPr/>
              <a:t>58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31520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0C3A03-C2E0-4CD8-B10D-FC31FA720DBB}" type="slidenum">
              <a:rPr lang="en-US" altLang="en-US" sz="1200" b="0">
                <a:solidFill>
                  <a:schemeClr val="tx1"/>
                </a:solidFill>
              </a:rPr>
              <a:pPr/>
              <a:t>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597065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0C3A03-C2E0-4CD8-B10D-FC31FA720DBB}" type="slidenum">
              <a:rPr lang="en-US" altLang="en-US" sz="1200" b="0">
                <a:solidFill>
                  <a:schemeClr val="tx1"/>
                </a:solidFill>
              </a:rPr>
              <a:pPr/>
              <a:t>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424425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0C3A03-C2E0-4CD8-B10D-FC31FA720DBB}" type="slidenum">
              <a:rPr lang="en-US" altLang="en-US" sz="1200" b="0">
                <a:solidFill>
                  <a:schemeClr val="tx1"/>
                </a:solidFill>
              </a:rPr>
              <a:pPr/>
              <a:t>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618924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03288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7A40AC-5EBC-49E0-A642-C1E28ABCEA2C}" type="slidenum">
              <a:rPr lang="en-US" altLang="en-US" sz="1200" b="0">
                <a:solidFill>
                  <a:schemeClr val="tx1"/>
                </a:solidFill>
              </a:rPr>
              <a:pPr/>
              <a:t>10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197257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endParaRPr lang="he-IL" b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556078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1A6D6-5BCA-4FEC-A247-EB99F08A75A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9207797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46050"/>
            <a:ext cx="2286000" cy="6137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46050"/>
            <a:ext cx="6705600" cy="6137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4E8575-D8C5-4091-ACB1-96EB77F84F43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88983748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306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F13869-A98E-4A5A-A498-1BBE766C8FA2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1244546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8B6782-7D31-4D93-B194-C9A16A0BB451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01964841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1295400"/>
            <a:ext cx="3732213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295400"/>
            <a:ext cx="37338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Rectangle 4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D3EF4E-0649-4100-AF36-C8184C35B3A3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5896601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Rectangle 4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7D70FA-0A1C-4424-9E38-87CF8037A836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002152504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EE3FC-2CA7-458D-95C1-798DAAB090A8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63690570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BA8348-55F1-4BD1-8345-BA4B56871687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49267602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E7ABCF-3E0E-49FE-A552-63633488322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04491791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1217BD-5BB9-4F84-B4AA-8A6C05092E9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086219522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20" name="Rectangle 36"/>
          <p:cNvSpPr>
            <a:spLocks noChangeArrowheads="1"/>
          </p:cNvSpPr>
          <p:nvPr userDrawn="1"/>
        </p:nvSpPr>
        <p:spPr bwMode="auto">
          <a:xfrm>
            <a:off x="0" y="6451600"/>
            <a:ext cx="9144000" cy="2762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accent1">
                  <a:alpha val="25000"/>
                </a:schemeClr>
              </a:gs>
              <a:gs pos="100000">
                <a:schemeClr val="bg1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lIns="0" tIns="46493" rIns="92985" bIns="46493" anchor="ctr"/>
          <a:lstStyle/>
          <a:p>
            <a:pPr algn="ctr">
              <a:spcBef>
                <a:spcPct val="0"/>
              </a:spcBef>
              <a:defRPr/>
            </a:pPr>
            <a:r>
              <a:rPr lang="en-US" sz="16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27" name="Rectangle 38"/>
          <p:cNvSpPr>
            <a:spLocks noGrp="1" noChangeArrowheads="1"/>
          </p:cNvSpPr>
          <p:nvPr>
            <p:ph type="title"/>
          </p:nvPr>
        </p:nvSpPr>
        <p:spPr bwMode="gray">
          <a:xfrm>
            <a:off x="0" y="146050"/>
            <a:ext cx="9144000" cy="8493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295400"/>
            <a:ext cx="7618413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Introduction level</a:t>
            </a:r>
          </a:p>
          <a:p>
            <a:pPr lvl="1"/>
            <a:r>
              <a:rPr lang="en-US" altLang="en-US" smtClean="0"/>
              <a:t>First level</a:t>
            </a:r>
          </a:p>
          <a:p>
            <a:pPr lvl="2"/>
            <a:r>
              <a:rPr lang="en-US" altLang="en-US" smtClean="0"/>
              <a:t>Second level</a:t>
            </a:r>
          </a:p>
          <a:p>
            <a:pPr lvl="3"/>
            <a:r>
              <a:rPr lang="en-US" altLang="en-US" smtClean="0"/>
              <a:t>Next level</a:t>
            </a:r>
          </a:p>
          <a:p>
            <a:pPr lvl="4"/>
            <a:r>
              <a:rPr lang="en-US" altLang="en-US" smtClean="0"/>
              <a:t>Next level</a:t>
            </a:r>
          </a:p>
        </p:txBody>
      </p:sp>
      <p:sp>
        <p:nvSpPr>
          <p:cNvPr id="323624" name="Rectangle 40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495800" y="6497638"/>
            <a:ext cx="965200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ts val="1300"/>
              </a:lnSpc>
              <a:spcBef>
                <a:spcPct val="0"/>
              </a:spcBef>
              <a:defRPr sz="1200" b="0"/>
            </a:lvl1pPr>
          </a:lstStyle>
          <a:p>
            <a:fld id="{34DCDF0A-8777-4974-BFB5-DEE1749D1F01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323764" name="Text Box 180"/>
          <p:cNvSpPr txBox="1">
            <a:spLocks noChangeArrowheads="1"/>
          </p:cNvSpPr>
          <p:nvPr userDrawn="1"/>
        </p:nvSpPr>
        <p:spPr bwMode="auto">
          <a:xfrm>
            <a:off x="114300" y="6453188"/>
            <a:ext cx="3881438" cy="3095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lIns="0" tIns="46493" rIns="0" bIns="46493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1400" dirty="0">
                <a:solidFill>
                  <a:schemeClr val="accent1"/>
                </a:solidFill>
              </a:rPr>
              <a:t>Java Advanced Unit Testing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8" name="Text Box 180"/>
          <p:cNvSpPr txBox="1">
            <a:spLocks noChangeArrowheads="1"/>
          </p:cNvSpPr>
          <p:nvPr userDrawn="1"/>
        </p:nvSpPr>
        <p:spPr bwMode="auto">
          <a:xfrm>
            <a:off x="5262562" y="6488770"/>
            <a:ext cx="3773934" cy="3095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0" tIns="46493" rIns="0" bIns="46493">
            <a:sp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© Amir</a:t>
            </a:r>
            <a:r>
              <a:rPr lang="en-US" sz="1400" baseline="0" dirty="0" smtClean="0">
                <a:solidFill>
                  <a:schemeClr val="accent1"/>
                </a:solidFill>
              </a:rPr>
              <a:t> </a:t>
            </a:r>
            <a:r>
              <a:rPr lang="en-US" sz="1400" baseline="0" dirty="0" err="1" smtClean="0">
                <a:solidFill>
                  <a:schemeClr val="accent1"/>
                </a:solidFill>
              </a:rPr>
              <a:t>Kirsh</a:t>
            </a:r>
            <a:r>
              <a:rPr lang="en-US" sz="1400" baseline="0" dirty="0" smtClean="0">
                <a:solidFill>
                  <a:schemeClr val="accent1"/>
                </a:solidFill>
              </a:rPr>
              <a:t>  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50" r:id="rId12"/>
  </p:sldLayoutIdLst>
  <p:transition>
    <p:cut/>
  </p:transition>
  <p:hf hdr="0" ftr="0" dt="0"/>
  <p:txStyles>
    <p:titleStyle>
      <a:lvl1pPr marL="354013" indent="-354013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marL="354013" indent="-354013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2pPr>
      <a:lvl3pPr marL="354013" indent="-354013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3pPr>
      <a:lvl4pPr marL="354013" indent="-354013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4pPr>
      <a:lvl5pPr marL="354013" indent="-354013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811213" algn="l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1268413" algn="l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725613" algn="l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2182813" algn="l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Symbol" panose="05050102010706020507" pitchFamily="18" charset="2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273050" indent="-271463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Symbol" panose="05050102010706020507" pitchFamily="18" charset="2"/>
        <a:buChar char="·"/>
        <a:defRPr sz="2000">
          <a:solidFill>
            <a:srgbClr val="4D4D4D"/>
          </a:solidFill>
          <a:latin typeface="+mn-lt"/>
          <a:cs typeface="+mn-cs"/>
        </a:defRPr>
      </a:lvl2pPr>
      <a:lvl3pPr marL="546100" indent="-271463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Symbol" panose="05050102010706020507" pitchFamily="18" charset="2"/>
        <a:buChar char="·"/>
        <a:defRPr>
          <a:solidFill>
            <a:srgbClr val="4D4D4D"/>
          </a:solidFill>
          <a:latin typeface="+mn-lt"/>
          <a:cs typeface="+mn-cs"/>
        </a:defRPr>
      </a:lvl3pPr>
      <a:lvl4pPr marL="806450" indent="-258763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Symbol" panose="05050102010706020507" pitchFamily="18" charset="2"/>
        <a:buChar char="·"/>
        <a:defRPr>
          <a:solidFill>
            <a:srgbClr val="4D4D4D"/>
          </a:solidFill>
          <a:latin typeface="+mn-lt"/>
          <a:cs typeface="+mn-cs"/>
        </a:defRPr>
      </a:lvl4pPr>
      <a:lvl5pPr marL="1073150" indent="-265113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Symbol" panose="05050102010706020507" pitchFamily="18" charset="2"/>
        <a:buChar char="·"/>
        <a:defRPr>
          <a:solidFill>
            <a:srgbClr val="4D4D4D"/>
          </a:solidFill>
          <a:latin typeface="+mn-lt"/>
          <a:cs typeface="+mn-cs"/>
        </a:defRPr>
      </a:lvl5pPr>
      <a:lvl6pPr marL="1530350" indent="-265113" algn="l" defTabSz="912813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Symbol" pitchFamily="18" charset="2"/>
        <a:buChar char="·"/>
        <a:defRPr>
          <a:solidFill>
            <a:srgbClr val="4D4D4D"/>
          </a:solidFill>
          <a:latin typeface="+mn-lt"/>
          <a:cs typeface="+mn-cs"/>
        </a:defRPr>
      </a:lvl6pPr>
      <a:lvl7pPr marL="1987550" indent="-265113" algn="l" defTabSz="912813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Symbol" pitchFamily="18" charset="2"/>
        <a:buChar char="·"/>
        <a:defRPr>
          <a:solidFill>
            <a:srgbClr val="4D4D4D"/>
          </a:solidFill>
          <a:latin typeface="+mn-lt"/>
          <a:cs typeface="+mn-cs"/>
        </a:defRPr>
      </a:lvl7pPr>
      <a:lvl8pPr marL="2444750" indent="-265113" algn="l" defTabSz="912813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Symbol" pitchFamily="18" charset="2"/>
        <a:buChar char="·"/>
        <a:defRPr>
          <a:solidFill>
            <a:srgbClr val="4D4D4D"/>
          </a:solidFill>
          <a:latin typeface="+mn-lt"/>
          <a:cs typeface="+mn-cs"/>
        </a:defRPr>
      </a:lvl8pPr>
      <a:lvl9pPr marL="2901950" indent="-265113" algn="l" defTabSz="912813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Symbol" pitchFamily="18" charset="2"/>
        <a:buChar char="·"/>
        <a:defRPr>
          <a:solidFill>
            <a:srgbClr val="4D4D4D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il/imgres?imgurl=http://www.amalnet.k12.il/schools/ldta/science/balance.gif&amp;imgrefurl=http://www.amalnet.k12.il/schools/ldta/science/school7fp.htm&amp;usg=__6JoQUXI9FmiTTZP_z--QIGJx8MM=&amp;h=369&amp;w=501&amp;sz=5&amp;hl=iw&amp;start=5&amp;um=1&amp;itbs=1&amp;tbnid=OuIJJasDqM0xCM:&amp;tbnh=96&amp;tbnw=130&amp;prev=/images?q%3D%D7%9E%D7%90%D7%96%D7%A0%D7%99%D7%99%D7%9D%26um%3D1%26hl%3Diw%26rls%3Dcom.microsoft:en-us%26tbs%3Disch: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owtoprogram.xyz/2016/08/10/junit-5-vs-junit-4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s://coderanch.com/t/96057/junit-create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http://www.google.co.il/imgres?imgurl=http://www.net-inspect.com/images/pages/sas_airplane.jpg&amp;imgrefurl=http://www.net-inspect.com/industry.aspx&amp;usg=__m0f4bP3HCH3gS9lyCvBFurELmzs=&amp;h=375&amp;w=665&amp;sz=22&amp;hl=iw&amp;start=2&amp;um=1&amp;itbs=1&amp;tbnid=4GwE5Fu3K9-V4M:&amp;tbnh=78&amp;tbnw=138&amp;prev=/images?q%3Dairplane%26um%3D1%26hl%3Diw%26rls%3Dcom.microsoft:en-us%26tbs%3Disch:1" TargetMode="Externa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docs/current/user-guide/#writing-test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docs/current/user-guide/#writing-tes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4/javadoc/4.12/org/junit/Test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unit.org/junit5/docs/current/user-guide/#writing-tests-display-name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docs/current/user-guide/#writing-tests-annotation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owtoprogram.xyz/2016/08/10/junit-5-vs-junit-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docs/current/user-guide/#writing-tests-assertio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junit.org/junit5/docs/5.0.3/api/org/junit/jupiter/api/Assertions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docs/current/user-guide/#writing-tests-assertions-third-part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oogle.github.io/truth/" TargetMode="External"/><Relationship Id="rId5" Type="http://schemas.openxmlformats.org/officeDocument/2006/relationships/hyperlink" Target="http://joel-costigliola.github.io/assertj/" TargetMode="External"/><Relationship Id="rId4" Type="http://schemas.openxmlformats.org/officeDocument/2006/relationships/hyperlink" Target="http://hamcrest.org/JavaHamcrest/javadoc/2.0.0.0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idea/configuring-testing-libraries.html" TargetMode="External"/><Relationship Id="rId7" Type="http://schemas.openxmlformats.org/officeDocument/2006/relationships/hyperlink" Target="https://arjunkrishnababu96.github.io/using-junit-with-eclipse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ackoverflow.com/questions/1051640/correct-way-to-add-external-jars-lib-jar-to-an-intellij-idea-project" TargetMode="External"/><Relationship Id="rId5" Type="http://schemas.openxmlformats.org/officeDocument/2006/relationships/hyperlink" Target="https://courses.cs.washington.edu/courses/cse143/11wi/eclipse-tutorial/junit.shtml" TargetMode="External"/><Relationship Id="rId4" Type="http://schemas.openxmlformats.org/officeDocument/2006/relationships/hyperlink" Target="https://www.jetbrains.com/help/idea/creating-tests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il/imgres?imgurl=http://treadmillscentral.com/images/eff.jpg&amp;imgrefurl=http://every.one.co.il/view.php?t%3D86189&amp;usg=__fW8lbUFF_c0OUTqZoCsjz86mKvY=&amp;h=484&amp;w=523&amp;sz=135&amp;hl=iw&amp;start=48&amp;um=1&amp;itbs=1&amp;tbnid=EShNEGzwu_KKOM:&amp;tbnh=121&amp;tbnw=131&amp;prev=/images?q%3D%D7%AA%D7%A8%D7%92%D7%99%D7%9C%26start%3D42%26um%3D1%26hl%3Diw%26sa%3DN%26rls%3Dcom.microsoft:en-us%26ndsp%3D21%26tbs%3Disch:1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ubero.com/junit/antipatterns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ibm.com/developerworks/opensource/library/os-junit/?ca=dgr-lnxw07JUnite" TargetMode="External"/><Relationship Id="rId4" Type="http://schemas.openxmlformats.org/officeDocument/2006/relationships/hyperlink" Target="https://exubero.com/junit/anti-pattern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il/imgres?imgurl=http://obiblog.files.wordpress.com/2008/08/data-pic.jpg&amp;imgrefurl=http://obiblog.wordpress.com/2008/08/20/dikw-data-information-knowledge-wisdom/&amp;usg=__ZeQrxARcxIZFki74AG42geiQRCA=&amp;h=346&amp;w=347&amp;sz=81&amp;hl=iw&amp;start=4&amp;um=1&amp;itbs=1&amp;tbnid=H19unN6cYR3PQM:&amp;tbnh=120&amp;tbnw=120&amp;prev=/images?q%3Ddata%26um%3D1%26hl%3Diw%26rls%3Dcom.microsoft:en-us%26tbs%3Disch:1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it-team/junit4/wiki/parameterized-test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docs/current/user-guide/#writing-tests-parameterized-test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junit.org/junit5/docs/5.0.3/api/org/junit/jupiter/params/provider/ValueSource.html" TargetMode="External"/><Relationship Id="rId4" Type="http://schemas.openxmlformats.org/officeDocument/2006/relationships/hyperlink" Target="https://junit.org/junit5/docs/5.0.3/api/org/junit/jupiter/params/ParameterizedTest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docs/current/user-guide/#writing-tests-parameterized-tests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il/imgres?imgurl=http://www.bugshieldsbydino.com/Bug%20Drawn%20Pictures/bug%20alone.gif&amp;imgrefurl=http://www.bugshieldsbydino.com/&amp;usg=__1_1cBVbsksETcSN3gPi26IcKdl8=&amp;h=420&amp;w=451&amp;sz=23&amp;hl=iw&amp;start=7&amp;um=1&amp;itbs=1&amp;tbnid=D9a1dR5nR2HipM:&amp;tbnh=118&amp;tbnw=127&amp;prev=/images?q%3Dbug%26um%3D1%26hl%3Diw%26sa%3DN%26rls%3Dcom.microsoft:en-us%26tbs%3Disch: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2371475"/>
            <a:ext cx="8520600" cy="5028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sz="2100" b="1">
                <a:latin typeface="Comfortaa"/>
                <a:ea typeface="Comfortaa"/>
                <a:cs typeface="Comfortaa"/>
                <a:sym typeface="Comfortaa"/>
              </a:rPr>
              <a:t>AT&amp;T BIQ Project 2018</a:t>
            </a:r>
            <a:endParaRPr sz="1300" b="1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1900" b="1"/>
          </a:p>
        </p:txBody>
      </p:sp>
      <p:pic>
        <p:nvPicPr>
          <p:cNvPr id="55" name="Shape 55" descr="clarituneLogoBig.png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00" y="1025025"/>
            <a:ext cx="310515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3375275"/>
            <a:ext cx="8520600" cy="677700"/>
          </a:xfrm>
          <a:prstGeom prst="rect">
            <a:avLst/>
          </a:prstGeom>
          <a:ln w="38100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" sz="2800" b="1" dirty="0" smtClean="0">
                <a:latin typeface="Verdana"/>
                <a:ea typeface="Verdana"/>
                <a:cs typeface="Verdana"/>
                <a:sym typeface="Verdana"/>
              </a:rPr>
              <a:t>JUnit – Part 1</a:t>
            </a:r>
            <a:endParaRPr sz="2800" b="1" dirty="0">
              <a:latin typeface="Verdana"/>
              <a:ea typeface="Verdana"/>
              <a:cs typeface="Verdana"/>
              <a:sym typeface="Verdana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1900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11700" y="4961500"/>
            <a:ext cx="8520600" cy="5028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1000" b="1" dirty="0"/>
              <a:t>© All rights reserved.</a:t>
            </a:r>
            <a:br>
              <a:rPr lang="en" sz="1000" b="1" dirty="0"/>
            </a:br>
            <a:r>
              <a:rPr lang="en" sz="1000" b="1" dirty="0"/>
              <a:t>    Materials are for the sole use of the AT&amp;T BIQ Project 2018. Any other use is forbidden</a:t>
            </a:r>
            <a:endParaRPr sz="1000" b="1" dirty="0"/>
          </a:p>
        </p:txBody>
      </p:sp>
    </p:spTree>
    <p:extLst>
      <p:ext uri="{BB962C8B-B14F-4D97-AF65-F5344CB8AC3E}">
        <p14:creationId xmlns:p14="http://schemas.microsoft.com/office/powerpoint/2010/main" val="897076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606168-6799-4454-8C8A-404630917945}" type="slidenum">
              <a:rPr lang="en-US" altLang="he-IL" sz="1200" b="0"/>
              <a:pPr/>
              <a:t>10</a:t>
            </a:fld>
            <a:endParaRPr lang="en-US" altLang="he-IL" sz="1200" b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Why do we need Unit Testing? – Because:</a:t>
            </a: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300038" y="1295400"/>
            <a:ext cx="8580437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73050" lvl="1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defRPr/>
            </a:pPr>
            <a:r>
              <a:rPr lang="en-US" sz="2000" dirty="0"/>
              <a:t>	Code is always tested</a:t>
            </a:r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r>
              <a:rPr lang="en-US" sz="2000" b="0" dirty="0"/>
              <a:t>Higher confidence</a:t>
            </a:r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r>
              <a:rPr lang="en-US" sz="2000" b="0" u="sng" dirty="0"/>
              <a:t>We know when the code breaks</a:t>
            </a:r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endParaRPr lang="en-US" sz="2000" dirty="0"/>
          </a:p>
          <a:p>
            <a:pPr marL="273050" lvl="1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defRPr/>
            </a:pPr>
            <a:r>
              <a:rPr lang="en-US" sz="2000" dirty="0"/>
              <a:t>	Code is better</a:t>
            </a:r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r>
              <a:rPr lang="en-US" sz="2000" b="0" dirty="0"/>
              <a:t>We are much less afraid of touching the code</a:t>
            </a:r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defRPr/>
            </a:pPr>
            <a:endParaRPr lang="en-US" sz="2000" dirty="0"/>
          </a:p>
          <a:p>
            <a:pPr marL="273050" lvl="1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defRPr/>
            </a:pPr>
            <a:r>
              <a:rPr lang="en-US" sz="2000" dirty="0"/>
              <a:t>	</a:t>
            </a:r>
            <a:r>
              <a:rPr lang="en-US" sz="2000" u="sng" dirty="0"/>
              <a:t>Also</a:t>
            </a:r>
            <a:r>
              <a:rPr lang="en-US" sz="2000" dirty="0"/>
              <a:t>: </a:t>
            </a:r>
            <a:r>
              <a:rPr lang="en-US" sz="2000" b="0" dirty="0"/>
              <a:t>the test documents the usage of the API, in some way</a:t>
            </a:r>
          </a:p>
          <a:p>
            <a:pPr marL="273050" lvl="1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defRPr/>
            </a:pPr>
            <a:endParaRPr lang="en-US" sz="2000" b="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606168-6799-4454-8C8A-404630917945}" type="slidenum">
              <a:rPr lang="en-US" altLang="he-IL" sz="1200" b="0"/>
              <a:pPr/>
              <a:t>11</a:t>
            </a:fld>
            <a:endParaRPr lang="en-US" altLang="he-IL" sz="1200" b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TDD</a:t>
            </a: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300038" y="1295400"/>
            <a:ext cx="8580437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73050" lvl="1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defRPr/>
            </a:pPr>
            <a:r>
              <a:rPr lang="en-US" sz="2000" dirty="0"/>
              <a:t>	</a:t>
            </a:r>
            <a:r>
              <a:rPr lang="en-US" sz="2000" dirty="0" smtClean="0"/>
              <a:t>Test Driven Development</a:t>
            </a:r>
            <a:endParaRPr lang="en-US" sz="2000" dirty="0"/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r>
              <a:rPr lang="en-US" sz="2000" b="0" dirty="0" smtClean="0"/>
              <a:t>Write the tests first</a:t>
            </a:r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r>
              <a:rPr lang="en-US" sz="2000" b="0" dirty="0" smtClean="0"/>
              <a:t>Review the tests with the team / product / system engineer</a:t>
            </a:r>
            <a:endParaRPr lang="en-US" sz="2000" b="0" dirty="0"/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r>
              <a:rPr lang="en-US" sz="2000" b="0" u="sng" dirty="0" smtClean="0"/>
              <a:t>Make the tests compile</a:t>
            </a:r>
            <a:r>
              <a:rPr lang="en-US" sz="2000" b="0" dirty="0" smtClean="0"/>
              <a:t> but </a:t>
            </a:r>
            <a:r>
              <a:rPr lang="en-US" sz="2000" u="sng" dirty="0" smtClean="0">
                <a:solidFill>
                  <a:srgbClr val="FF0000"/>
                </a:solidFill>
              </a:rPr>
              <a:t>fail</a:t>
            </a:r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r>
              <a:rPr lang="en-US" sz="2000" b="0" u="sng" dirty="0" smtClean="0"/>
              <a:t>Work on the feature implementation</a:t>
            </a:r>
            <a:r>
              <a:rPr lang="en-US" sz="2000" b="0" dirty="0" smtClean="0"/>
              <a:t> so the tests start to </a:t>
            </a:r>
            <a:r>
              <a:rPr lang="en-US" sz="2000" u="sng" dirty="0" smtClean="0">
                <a:solidFill>
                  <a:schemeClr val="accent2">
                    <a:lumMod val="75000"/>
                  </a:schemeClr>
                </a:solidFill>
              </a:rPr>
              <a:t>pass</a:t>
            </a:r>
            <a:endParaRPr lang="en-US" sz="2000" u="sng" dirty="0">
              <a:solidFill>
                <a:schemeClr val="accent2">
                  <a:lumMod val="75000"/>
                </a:schemeClr>
              </a:solidFill>
            </a:endParaRPr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endParaRPr lang="en-US" sz="1100" dirty="0"/>
          </a:p>
          <a:p>
            <a:pPr marL="273050" lvl="1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defRPr/>
            </a:pPr>
            <a:r>
              <a:rPr lang="en-US" sz="2000" dirty="0"/>
              <a:t>	</a:t>
            </a:r>
            <a:r>
              <a:rPr lang="en-US" sz="2000" dirty="0" smtClean="0"/>
              <a:t>Pros</a:t>
            </a:r>
            <a:endParaRPr lang="en-US" sz="2000" dirty="0"/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r>
              <a:rPr lang="en-US" sz="2000" b="0" dirty="0" smtClean="0"/>
              <a:t>Better understanding of the feature and the API</a:t>
            </a:r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r>
              <a:rPr lang="en-US" sz="2000" b="0" dirty="0" smtClean="0"/>
              <a:t>Actual control over the implementation progress</a:t>
            </a:r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r>
              <a:rPr lang="en-US" sz="2000" b="0" dirty="0" smtClean="0"/>
              <a:t>Makes sure we test! – We don’t keep it to the end</a:t>
            </a:r>
            <a:br>
              <a:rPr lang="en-US" sz="2000" b="0" dirty="0" smtClean="0"/>
            </a:br>
            <a:r>
              <a:rPr lang="en-US" sz="2000" b="0" dirty="0" smtClean="0"/>
              <a:t>when it sometimes </a:t>
            </a:r>
            <a:r>
              <a:rPr lang="en-US" sz="2000" b="0" i="1" dirty="0" smtClean="0"/>
              <a:t>seems</a:t>
            </a:r>
            <a:r>
              <a:rPr lang="en-US" sz="2000" b="0" dirty="0" smtClean="0"/>
              <a:t> unnecessary</a:t>
            </a:r>
            <a:endParaRPr lang="en-US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endParaRPr lang="en-US" sz="600" b="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273050" lvl="1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defRPr/>
            </a:pPr>
            <a:r>
              <a:rPr lang="en-US" sz="2000" dirty="0"/>
              <a:t>	</a:t>
            </a:r>
            <a:r>
              <a:rPr lang="en-US" sz="2000" dirty="0" smtClean="0"/>
              <a:t>Cons</a:t>
            </a:r>
            <a:endParaRPr lang="en-US" sz="2000" dirty="0"/>
          </a:p>
          <a:p>
            <a:pPr marL="730250" lvl="2" indent="-271463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itchFamily="18" charset="2"/>
              <a:buChar char="·"/>
              <a:defRPr/>
            </a:pPr>
            <a:r>
              <a:rPr lang="en-US" sz="2000" b="0" dirty="0" smtClean="0"/>
              <a:t>You may end up at the deadline with 100% tests and 40% feature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91285242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979AAB-454E-49ED-A6A4-F8683CA75272}" type="slidenum">
              <a:rPr lang="en-US" altLang="he-IL" sz="1200" b="0"/>
              <a:pPr/>
              <a:t>12</a:t>
            </a:fld>
            <a:endParaRPr lang="en-US" altLang="he-IL" sz="1200" b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Unit Testing – The Problems, and Mitigations</a:t>
            </a:r>
          </a:p>
        </p:txBody>
      </p:sp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300038" y="1295400"/>
            <a:ext cx="8689975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30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302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	Not enough time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è"/>
            </a:pPr>
            <a:r>
              <a:rPr lang="en-US" altLang="he-IL" sz="2000" b="0" dirty="0">
                <a:sym typeface="Wingdings" panose="05000000000000000000" pitchFamily="2" charset="2"/>
              </a:rPr>
              <a:t>In any case you need to test your delivery</a:t>
            </a:r>
            <a:endParaRPr lang="en-US" altLang="he-IL" sz="2000" b="0" u="sng" dirty="0">
              <a:sym typeface="Wingdings" panose="05000000000000000000" pitchFamily="2" charset="2"/>
            </a:endParaRP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14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	Code is highly coupled 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è"/>
            </a:pPr>
            <a:r>
              <a:rPr lang="en-US" altLang="he-IL" sz="2000" b="0" dirty="0">
                <a:sym typeface="Wingdings" panose="05000000000000000000" pitchFamily="2" charset="2"/>
              </a:rPr>
              <a:t>If possible – decouple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è"/>
            </a:pPr>
            <a:r>
              <a:rPr lang="en-US" altLang="he-IL" sz="2000" b="0" dirty="0">
                <a:sym typeface="Wingdings" panose="05000000000000000000" pitchFamily="2" charset="2"/>
              </a:rPr>
              <a:t>Use interfaces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è"/>
            </a:pPr>
            <a:r>
              <a:rPr lang="en-US" altLang="he-IL" sz="2000" b="0" dirty="0">
                <a:sym typeface="Wingdings" panose="05000000000000000000" pitchFamily="2" charset="2"/>
              </a:rPr>
              <a:t>Use factories / Dependency Injection / Resource Providers</a:t>
            </a:r>
            <a:br>
              <a:rPr lang="en-US" altLang="he-IL" sz="2000" b="0" dirty="0">
                <a:sym typeface="Wingdings" panose="05000000000000000000" pitchFamily="2" charset="2"/>
              </a:rPr>
            </a:br>
            <a:r>
              <a:rPr lang="en-US" altLang="he-IL" sz="2000" b="0" dirty="0">
                <a:sym typeface="Wingdings" panose="05000000000000000000" pitchFamily="2" charset="2"/>
              </a:rPr>
              <a:t>instead of direct object creation (</a:t>
            </a:r>
            <a:r>
              <a:rPr lang="en-US" altLang="he-IL" sz="2000" b="0" u="sng" dirty="0">
                <a:sym typeface="Wingdings" panose="05000000000000000000" pitchFamily="2" charset="2"/>
              </a:rPr>
              <a:t>problem</a:t>
            </a:r>
            <a:r>
              <a:rPr lang="en-US" altLang="he-IL" sz="2000" b="0" dirty="0">
                <a:sym typeface="Wingdings" panose="05000000000000000000" pitchFamily="2" charset="2"/>
              </a:rPr>
              <a:t>: not always possible)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è"/>
            </a:pPr>
            <a:r>
              <a:rPr lang="en-US" altLang="he-IL" sz="2000" b="0" dirty="0"/>
              <a:t>Use Mock tools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b="0" dirty="0"/>
              <a:t>	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b="0" dirty="0"/>
              <a:t>	</a:t>
            </a:r>
            <a:r>
              <a:rPr lang="en-US" altLang="he-IL" sz="2000" dirty="0"/>
              <a:t>Problems are mainly in multi-threaded run or under load</a:t>
            </a:r>
            <a:endParaRPr lang="en-US" altLang="he-IL" sz="2000" b="0" dirty="0"/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è"/>
            </a:pPr>
            <a:r>
              <a:rPr lang="en-US" altLang="he-IL" sz="2000" b="0" dirty="0" smtClean="0"/>
              <a:t>Make sure that the simple case (e.g. single thread) works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è"/>
            </a:pPr>
            <a:r>
              <a:rPr lang="en-US" altLang="he-IL" sz="2000" b="0" dirty="0" smtClean="0"/>
              <a:t>Use </a:t>
            </a:r>
            <a:r>
              <a:rPr lang="en-US" altLang="he-IL" sz="2000" b="0" dirty="0"/>
              <a:t>techniques to unit test in multi-threaded run and under small load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38" y="1403350"/>
            <a:ext cx="3154362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 bwMode="auto">
          <a:xfrm>
            <a:off x="3549650" y="2370138"/>
            <a:ext cx="1971675" cy="182562"/>
          </a:xfrm>
          <a:prstGeom prst="right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rtlCol="1"/>
          <a:lstStyle/>
          <a:p>
            <a:pPr>
              <a:defRPr/>
            </a:pPr>
            <a:endParaRPr lang="he-IL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606168-6799-4454-8C8A-404630917945}" type="slidenum">
              <a:rPr lang="en-US" altLang="he-IL" sz="1200" b="0"/>
              <a:pPr/>
              <a:t>13</a:t>
            </a:fld>
            <a:endParaRPr lang="en-US" altLang="he-IL" sz="1200" b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A Good Unit Test - 1</a:t>
            </a: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467544" y="1295400"/>
            <a:ext cx="8412931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3600" dirty="0" smtClean="0"/>
              <a:t>Maintainable</a:t>
            </a:r>
          </a:p>
          <a:p>
            <a:r>
              <a:rPr lang="en-US" sz="3600" dirty="0" smtClean="0"/>
              <a:t>Readable</a:t>
            </a:r>
          </a:p>
          <a:p>
            <a:r>
              <a:rPr lang="en-US" sz="3600" dirty="0" smtClean="0"/>
              <a:t>Trustworthy</a:t>
            </a:r>
          </a:p>
          <a:p>
            <a:pPr lvl="1"/>
            <a:r>
              <a:rPr lang="en-US" dirty="0" smtClean="0"/>
              <a:t>- Trust them when they pass</a:t>
            </a:r>
          </a:p>
          <a:p>
            <a:pPr lvl="1"/>
            <a:r>
              <a:rPr lang="en-US" dirty="0" smtClean="0"/>
              <a:t>- Trust them when they fail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8741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606168-6799-4454-8C8A-404630917945}" type="slidenum">
              <a:rPr lang="en-US" altLang="he-IL" sz="1200" b="0"/>
              <a:pPr/>
              <a:t>14</a:t>
            </a:fld>
            <a:endParaRPr lang="en-US" altLang="he-IL" sz="1200" b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A Good Unit Test - 2</a:t>
            </a: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467544" y="1295400"/>
            <a:ext cx="8412931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dirty="0" smtClean="0"/>
              <a:t>If something failed you don’t want to debug the test!</a:t>
            </a:r>
            <a:endParaRPr lang="en-US" sz="3200" dirty="0" smtClean="0"/>
          </a:p>
          <a:p>
            <a:r>
              <a:rPr lang="en-US" sz="2000" dirty="0" smtClean="0"/>
              <a:t>Your best buddies: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Test name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Failure message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Test code</a:t>
            </a:r>
          </a:p>
          <a:p>
            <a:pPr marL="1257300" lvl="2" indent="-342900">
              <a:buFontTx/>
              <a:buChar char="-"/>
            </a:pPr>
            <a:r>
              <a:rPr lang="en-US" sz="2000" dirty="0" smtClean="0"/>
              <a:t>readable and simple!</a:t>
            </a:r>
          </a:p>
          <a:p>
            <a:pPr marL="1257300" lvl="2" indent="-342900">
              <a:buFontTx/>
              <a:buChar char="-"/>
            </a:pPr>
            <a:r>
              <a:rPr lang="en-US" sz="2000" dirty="0" smtClean="0"/>
              <a:t>good comments if needed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833337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606168-6799-4454-8C8A-404630917945}" type="slidenum">
              <a:rPr lang="en-US" altLang="he-IL" sz="1200" b="0"/>
              <a:pPr/>
              <a:t>15</a:t>
            </a:fld>
            <a:endParaRPr lang="en-US" altLang="he-IL" sz="1200" b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A Good Unit Test - 3</a:t>
            </a: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467544" y="1295400"/>
            <a:ext cx="8412931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dirty="0" smtClean="0"/>
              <a:t>Test according to </a:t>
            </a:r>
            <a:r>
              <a:rPr lang="en-US" u="sng" dirty="0" smtClean="0"/>
              <a:t>Spec</a:t>
            </a:r>
            <a:r>
              <a:rPr lang="en-US" dirty="0" smtClean="0"/>
              <a:t> – NOT the actual implementation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(TDD helps here)</a:t>
            </a:r>
          </a:p>
          <a:p>
            <a:endParaRPr lang="en-US" sz="2000" dirty="0"/>
          </a:p>
          <a:p>
            <a:r>
              <a:rPr lang="en-US" dirty="0" smtClean="0"/>
              <a:t>Test </a:t>
            </a:r>
            <a:r>
              <a:rPr lang="en-US" u="sng" dirty="0" smtClean="0"/>
              <a:t>Public Behavior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82948035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606168-6799-4454-8C8A-404630917945}" type="slidenum">
              <a:rPr lang="en-US" altLang="he-IL" sz="1200" b="0"/>
              <a:pPr/>
              <a:t>16</a:t>
            </a:fld>
            <a:endParaRPr lang="en-US" altLang="he-IL" sz="1200" b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sz="2800" b="1" dirty="0" smtClean="0"/>
              <a:t>Bad Excuses for not doing Unit Tests</a:t>
            </a:r>
            <a:endParaRPr lang="en-US" altLang="he-IL" sz="2800" b="1" dirty="0" smtClean="0"/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467544" y="1295400"/>
            <a:ext cx="8412931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dirty="0" smtClean="0"/>
              <a:t>It’s too difficult to test our code</a:t>
            </a:r>
          </a:p>
          <a:p>
            <a:pPr lvl="1"/>
            <a:r>
              <a:rPr lang="en-US" sz="1800" dirty="0" smtClean="0"/>
              <a:t>Try to redesign / refactor</a:t>
            </a:r>
          </a:p>
          <a:p>
            <a:pPr lvl="1"/>
            <a:r>
              <a:rPr lang="en-US" sz="1800" dirty="0" smtClean="0"/>
              <a:t>Try to decouple</a:t>
            </a:r>
          </a:p>
          <a:p>
            <a:pPr lvl="1"/>
            <a:r>
              <a:rPr lang="en-US" sz="1800" dirty="0" smtClean="0"/>
              <a:t>Try TDD, which helps ensure a cleaner design</a:t>
            </a:r>
            <a:endParaRPr lang="en-US" sz="1800" dirty="0"/>
          </a:p>
          <a:p>
            <a:endParaRPr lang="en-US" sz="1400" dirty="0" smtClean="0"/>
          </a:p>
          <a:p>
            <a:r>
              <a:rPr lang="en-US" dirty="0" smtClean="0"/>
              <a:t>Lack of time</a:t>
            </a:r>
          </a:p>
          <a:p>
            <a:pPr lvl="1"/>
            <a:r>
              <a:rPr lang="en-US" sz="1800" dirty="0" smtClean="0"/>
              <a:t>Bugs are more time consuming!</a:t>
            </a:r>
          </a:p>
          <a:p>
            <a:pPr lvl="1"/>
            <a:r>
              <a:rPr lang="en-US" sz="1800" dirty="0" smtClean="0"/>
              <a:t>Prioritize, but make sure you test the most</a:t>
            </a:r>
            <a:br>
              <a:rPr lang="en-US" sz="1800" dirty="0" smtClean="0"/>
            </a:br>
            <a:r>
              <a:rPr lang="en-US" sz="1800" dirty="0" smtClean="0"/>
              <a:t>relevant parts</a:t>
            </a:r>
          </a:p>
          <a:p>
            <a:pPr lvl="1"/>
            <a:endParaRPr lang="en-US" sz="1800" dirty="0" smtClean="0"/>
          </a:p>
        </p:txBody>
      </p:sp>
      <p:pic>
        <p:nvPicPr>
          <p:cNvPr id="7" name="Picture 2" descr=" angry episode 21 season 8 mr. burns waylon smithers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33" y="3933056"/>
            <a:ext cx="2742442" cy="20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9426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606168-6799-4454-8C8A-404630917945}" type="slidenum">
              <a:rPr lang="en-US" altLang="he-IL" sz="1200" b="0"/>
              <a:pPr/>
              <a:t>17</a:t>
            </a:fld>
            <a:endParaRPr lang="en-US" altLang="he-IL" sz="1200" b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sz="2800" b="1" dirty="0" smtClean="0"/>
              <a:t>Exercise – filename validator - without code</a:t>
            </a:r>
            <a:endParaRPr lang="en-US" altLang="he-IL" sz="2800" b="1" dirty="0" smtClean="0"/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467544" y="1295400"/>
            <a:ext cx="8412931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800" dirty="0" smtClean="0"/>
              <a:t>Write down </a:t>
            </a:r>
            <a:r>
              <a:rPr lang="en-US" sz="1800" u="sng" dirty="0"/>
              <a:t>test cases</a:t>
            </a:r>
            <a:r>
              <a:rPr lang="en-US" sz="1800" dirty="0" smtClean="0"/>
              <a:t> for a simplistic 8.3 </a:t>
            </a:r>
            <a:r>
              <a:rPr lang="en-US" sz="1800" dirty="0"/>
              <a:t>filename validator</a:t>
            </a:r>
          </a:p>
          <a:p>
            <a:pPr marL="0" indent="0"/>
            <a:endParaRPr lang="en-US" sz="1800" dirty="0"/>
          </a:p>
          <a:p>
            <a:r>
              <a:rPr lang="en-US" sz="1800" dirty="0" smtClean="0"/>
              <a:t>Filename should obey those rules:</a:t>
            </a:r>
          </a:p>
          <a:p>
            <a:pPr lvl="1"/>
            <a:r>
              <a:rPr lang="en-US" sz="1350" dirty="0" smtClean="0"/>
              <a:t>At least one, and up to 8 alphanumeric (and -_) chars…</a:t>
            </a:r>
          </a:p>
          <a:p>
            <a:pPr lvl="1"/>
            <a:r>
              <a:rPr lang="en-US" sz="1350" dirty="0" smtClean="0"/>
              <a:t>Optionally followed by a dot (.) …</a:t>
            </a:r>
          </a:p>
          <a:p>
            <a:pPr lvl="1"/>
            <a:r>
              <a:rPr lang="en-US" sz="1350" dirty="0" smtClean="0"/>
              <a:t>Optionally followed by up to 3 alphanumeric (and -_) chars</a:t>
            </a:r>
          </a:p>
          <a:p>
            <a:r>
              <a:rPr lang="en-US" sz="1800" dirty="0" smtClean="0"/>
              <a:t>Example:</a:t>
            </a:r>
          </a:p>
          <a:p>
            <a:pPr lvl="1"/>
            <a:r>
              <a:rPr lang="en-US" sz="1350" dirty="0" err="1" smtClean="0"/>
              <a:t>filenameValidator.validate</a:t>
            </a:r>
            <a:r>
              <a:rPr lang="en-US" sz="1350" dirty="0" smtClean="0"/>
              <a:t>(“autoexec.bat”) // true</a:t>
            </a:r>
          </a:p>
          <a:p>
            <a:pPr lvl="1"/>
            <a:r>
              <a:rPr lang="en-US" sz="1350" dirty="0" err="1" smtClean="0"/>
              <a:t>filenameValidator.validate</a:t>
            </a:r>
            <a:r>
              <a:rPr lang="en-US" sz="1350" dirty="0" smtClean="0"/>
              <a:t>(“auto!exec.bat”) // false</a:t>
            </a:r>
            <a:endParaRPr lang="en-US" dirty="0"/>
          </a:p>
          <a:p>
            <a:pPr lvl="1"/>
            <a:endParaRPr lang="en-US" sz="1350" dirty="0" smtClean="0"/>
          </a:p>
          <a:p>
            <a:r>
              <a:rPr lang="en-US" sz="1800" u="sng" dirty="0" smtClean="0"/>
              <a:t>Note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Your test should validate the </a:t>
            </a:r>
            <a:r>
              <a:rPr lang="en-US" sz="1800" dirty="0" err="1" smtClean="0"/>
              <a:t>filenameValidator</a:t>
            </a:r>
            <a:r>
              <a:rPr lang="en-US" sz="1800" dirty="0" smtClean="0"/>
              <a:t>!</a:t>
            </a:r>
          </a:p>
          <a:p>
            <a:pPr lvl="1"/>
            <a:endParaRPr lang="en-US" sz="1350" dirty="0"/>
          </a:p>
          <a:p>
            <a:pPr lvl="1"/>
            <a:endParaRPr lang="en-US" sz="1350" dirty="0" smtClean="0"/>
          </a:p>
        </p:txBody>
      </p:sp>
    </p:spTree>
    <p:extLst>
      <p:ext uri="{BB962C8B-B14F-4D97-AF65-F5344CB8AC3E}">
        <p14:creationId xmlns:p14="http://schemas.microsoft.com/office/powerpoint/2010/main" val="181890154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606168-6799-4454-8C8A-404630917945}" type="slidenum">
              <a:rPr lang="en-US" altLang="he-IL" sz="1200" b="0"/>
              <a:pPr/>
              <a:t>18</a:t>
            </a:fld>
            <a:endParaRPr lang="en-US" altLang="he-IL" sz="1200" b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sz="2800" b="1" dirty="0" smtClean="0"/>
              <a:t>Exercise – filename validator – suggested solution</a:t>
            </a:r>
            <a:endParaRPr lang="en-US" altLang="he-IL" sz="2800" b="1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8604955" cy="4824535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goodFilenameWithExtension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	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"autoexec.bat"</a:t>
            </a:r>
            <a:endParaRPr lang="en-US" sz="135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goodFilenameWithoutExtention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 		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"autoexec"</a:t>
            </a:r>
            <a:endParaRPr lang="en-US" sz="135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goodFilenameWithNumbersMinusAndUnderscore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"_-</a:t>
            </a:r>
            <a:r>
              <a:rPr lang="en-US" sz="13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1._-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2"</a:t>
            </a:r>
            <a:endParaRPr lang="en-US" sz="135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goodFilenameWithDotWithoutExtention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 	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"autoexec."</a:t>
            </a:r>
            <a:endParaRPr lang="en-US" sz="135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badFilenameWithOnlyExtention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 	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".bat"</a:t>
            </a:r>
            <a:endParaRPr lang="en-US" sz="135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badEmptyFilename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 		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""</a:t>
            </a:r>
            <a:endParaRPr lang="en-US" sz="135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badNullFilename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3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badFilenameWithIllegalChar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 	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3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"auto</a:t>
            </a:r>
            <a:r>
              <a:rPr lang="en-US" sz="13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!.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bat"</a:t>
            </a:r>
            <a:endParaRPr lang="en-US" sz="135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badFilenameTooLongExtention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en-US" sz="13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"filename.len4"</a:t>
            </a:r>
            <a:endParaRPr lang="en-US" sz="135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badFilenameTooLongBasename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en-US" sz="135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35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"lengthIs9.bat"</a:t>
            </a:r>
          </a:p>
          <a:p>
            <a:pPr marL="385763" indent="-385763">
              <a:buFont typeface="+mj-lt"/>
              <a:buAutoNum type="arabicPeriod"/>
            </a:pP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72341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ChangeArrowheads="1"/>
          </p:cNvSpPr>
          <p:nvPr/>
        </p:nvSpPr>
        <p:spPr bwMode="auto">
          <a:xfrm>
            <a:off x="0" y="0"/>
            <a:ext cx="5338763" cy="6859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he-IL" altLang="he-IL" b="0"/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4559300" y="0"/>
            <a:ext cx="1541463" cy="6858000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11268" name="Rectangle 5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0" y="2516188"/>
            <a:ext cx="5330825" cy="1323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720000" rIns="540000"/>
          <a:lstStyle/>
          <a:p>
            <a:pPr marL="0" indent="0" eaLnBrk="1" hangingPunct="1">
              <a:lnSpc>
                <a:spcPct val="87000"/>
              </a:lnSpc>
            </a:pPr>
            <a:r>
              <a:rPr lang="en-US" altLang="he-IL" smtClean="0"/>
              <a:t>A Moment,</a:t>
            </a:r>
            <a:br>
              <a:rPr lang="en-US" altLang="he-IL" smtClean="0"/>
            </a:br>
            <a:r>
              <a:rPr lang="en-US" altLang="he-IL" smtClean="0"/>
              <a:t>Before We Start</a:t>
            </a:r>
          </a:p>
        </p:txBody>
      </p:sp>
      <p:pic>
        <p:nvPicPr>
          <p:cNvPr id="11269" name="Picture 13" descr="http://t1.gstatic.com/images?q=tbn:OuIJJasDqM0xCM:http://www.amalnet.k12.il/schools/ldta/science/balance.gif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5" y="2333625"/>
            <a:ext cx="248285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Rectangle 3"/>
          <p:cNvSpPr>
            <a:spLocks noChangeArrowheads="1"/>
          </p:cNvSpPr>
          <p:nvPr/>
        </p:nvSpPr>
        <p:spPr bwMode="auto">
          <a:xfrm>
            <a:off x="6361113" y="3209925"/>
            <a:ext cx="10223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2" algn="ctr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100">
                <a:solidFill>
                  <a:srgbClr val="FF0000"/>
                </a:solidFill>
              </a:rPr>
              <a:t>TestNG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858125" y="3173413"/>
            <a:ext cx="102235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lvl="2" algn="ctr" defTabSz="912813" eaLnBrk="1" hangingPunct="1">
              <a:spcBef>
                <a:spcPct val="20000"/>
              </a:spcBef>
              <a:buClr>
                <a:schemeClr val="accent1"/>
              </a:buClr>
              <a:buSzPct val="70000"/>
              <a:defRPr/>
            </a:pPr>
            <a:r>
              <a:rPr lang="en-US" sz="21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JUnit</a:t>
            </a:r>
            <a:endParaRPr lang="en-US" sz="2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916488" y="1844675"/>
            <a:ext cx="4227512" cy="984250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lnSpc>
                <a:spcPct val="87000"/>
              </a:lnSpc>
            </a:pPr>
            <a:r>
              <a:rPr lang="en-US" altLang="he-IL" sz="3600" b="1" smtClean="0">
                <a:solidFill>
                  <a:schemeClr val="tx1"/>
                </a:solidFill>
              </a:rPr>
              <a:t>Java Advanced</a:t>
            </a:r>
            <a:br>
              <a:rPr lang="en-US" altLang="he-IL" sz="3600" b="1" smtClean="0">
                <a:solidFill>
                  <a:schemeClr val="tx1"/>
                </a:solidFill>
              </a:rPr>
            </a:br>
            <a:r>
              <a:rPr lang="en-US" altLang="he-IL" sz="3600" b="1" smtClean="0">
                <a:solidFill>
                  <a:schemeClr val="tx1"/>
                </a:solidFill>
              </a:rPr>
              <a:t>Unit Testing</a:t>
            </a:r>
          </a:p>
        </p:txBody>
      </p:sp>
      <p:sp>
        <p:nvSpPr>
          <p:cNvPr id="3075" name="Rectangle 11"/>
          <p:cNvSpPr>
            <a:spLocks noChangeArrowheads="1"/>
          </p:cNvSpPr>
          <p:nvPr/>
        </p:nvSpPr>
        <p:spPr bwMode="auto">
          <a:xfrm>
            <a:off x="0" y="4554538"/>
            <a:ext cx="9144000" cy="1701800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he-IL" altLang="he-IL" b="0"/>
          </a:p>
        </p:txBody>
      </p:sp>
      <p:sp>
        <p:nvSpPr>
          <p:cNvPr id="3076" name="Rectangle 12"/>
          <p:cNvSpPr>
            <a:spLocks noChangeArrowheads="1"/>
          </p:cNvSpPr>
          <p:nvPr/>
        </p:nvSpPr>
        <p:spPr bwMode="auto">
          <a:xfrm>
            <a:off x="0" y="5176838"/>
            <a:ext cx="9144000" cy="8810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3077" name="Rectangle 7"/>
          <p:cNvSpPr>
            <a:spLocks noChangeArrowheads="1"/>
          </p:cNvSpPr>
          <p:nvPr/>
        </p:nvSpPr>
        <p:spPr bwMode="auto">
          <a:xfrm>
            <a:off x="6227763" y="5300663"/>
            <a:ext cx="17414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he-IL" sz="2000" dirty="0" smtClean="0">
                <a:solidFill>
                  <a:schemeClr val="tx1"/>
                </a:solidFill>
              </a:rPr>
              <a:t>© Amir </a:t>
            </a:r>
            <a:r>
              <a:rPr lang="en-US" altLang="he-IL" sz="2000" dirty="0" err="1">
                <a:solidFill>
                  <a:schemeClr val="tx1"/>
                </a:solidFill>
              </a:rPr>
              <a:t>Kirsh</a:t>
            </a:r>
            <a:endParaRPr lang="en-US" altLang="he-IL" sz="2000" dirty="0">
              <a:solidFill>
                <a:schemeClr val="tx1"/>
              </a:solidFill>
            </a:endParaRPr>
          </a:p>
        </p:txBody>
      </p:sp>
      <p:sp>
        <p:nvSpPr>
          <p:cNvPr id="3078" name="Rectangle 14"/>
          <p:cNvSpPr>
            <a:spLocks noChangeArrowheads="1"/>
          </p:cNvSpPr>
          <p:nvPr/>
        </p:nvSpPr>
        <p:spPr bwMode="auto">
          <a:xfrm>
            <a:off x="6156325" y="2960688"/>
            <a:ext cx="1741488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he-IL" sz="1800" b="0" dirty="0" smtClean="0">
                <a:solidFill>
                  <a:schemeClr val="tx1"/>
                </a:solidFill>
              </a:rPr>
              <a:t>03/2018</a:t>
            </a:r>
            <a:endParaRPr lang="en-US" altLang="he-IL" sz="1800" b="0" dirty="0">
              <a:solidFill>
                <a:schemeClr val="tx1"/>
              </a:solidFill>
            </a:endParaRPr>
          </a:p>
        </p:txBody>
      </p:sp>
      <p:pic>
        <p:nvPicPr>
          <p:cNvPr id="3079" name="Picture 11" descr="unit-test-1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30350"/>
            <a:ext cx="4443412" cy="333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BE173A4-964C-438F-9B38-B954FFF9DFF6}" type="slidenum">
              <a:rPr lang="en-US" altLang="he-IL" sz="1200" b="0"/>
              <a:pPr/>
              <a:t>20</a:t>
            </a:fld>
            <a:endParaRPr lang="en-US" altLang="he-IL" sz="1200" b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JUnit 4, JUnit 5, </a:t>
            </a:r>
            <a:r>
              <a:rPr lang="en-US" altLang="he-IL" sz="2800" b="1" dirty="0" err="1" smtClean="0"/>
              <a:t>TestNG</a:t>
            </a:r>
            <a:endParaRPr lang="en-US" altLang="he-IL" sz="2800" b="1" dirty="0" smtClean="0"/>
          </a:p>
        </p:txBody>
      </p:sp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665163" y="1274763"/>
            <a:ext cx="3614737" cy="3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30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u="sng" dirty="0"/>
              <a:t>JUnit </a:t>
            </a:r>
            <a:r>
              <a:rPr lang="en-US" altLang="he-IL" sz="2000" u="sng" dirty="0" smtClean="0"/>
              <a:t>4 / 5</a:t>
            </a:r>
            <a:endParaRPr lang="en-US" altLang="he-IL" sz="2000" u="sng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12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/>
              <a:t>Annotations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/>
              <a:t>Matchers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/>
              <a:t>Data Points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/>
              <a:t>Fixtures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endParaRPr lang="en-US" altLang="he-IL" sz="20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 smtClean="0"/>
              <a:t>Extensions</a:t>
            </a:r>
          </a:p>
          <a:p>
            <a:pPr marL="1587" lvl="1" indent="0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1000" dirty="0" smtClean="0">
              <a:hlinkClick r:id="rId3"/>
            </a:endParaRPr>
          </a:p>
          <a:p>
            <a:pPr marL="1587" lvl="1" indent="0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000" dirty="0" smtClean="0">
                <a:hlinkClick r:id="rId3"/>
              </a:rPr>
              <a:t>https://howtoprogram.xyz/2016/08/10/junit-5-vs-junit-4/</a:t>
            </a:r>
            <a:r>
              <a:rPr lang="en-US" altLang="he-IL" sz="1000" dirty="0" smtClean="0"/>
              <a:t> </a:t>
            </a:r>
            <a:endParaRPr lang="en-US" altLang="he-IL" sz="1000" dirty="0"/>
          </a:p>
        </p:txBody>
      </p:sp>
      <p:sp>
        <p:nvSpPr>
          <p:cNvPr id="12293" name="Rectangle 3"/>
          <p:cNvSpPr>
            <a:spLocks noChangeArrowheads="1"/>
          </p:cNvSpPr>
          <p:nvPr/>
        </p:nvSpPr>
        <p:spPr bwMode="auto">
          <a:xfrm>
            <a:off x="4645025" y="1274763"/>
            <a:ext cx="3979863" cy="3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30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u="sng" dirty="0" err="1"/>
              <a:t>TestNG</a:t>
            </a:r>
            <a:endParaRPr lang="en-US" altLang="he-IL" sz="2000" u="sng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12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/>
              <a:t>Annotations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/>
              <a:t>Matchers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/>
              <a:t>Data Points (better…)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/>
              <a:t>Fixtures (additional level)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/>
              <a:t>Test Dependencies (useful!)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/>
              <a:t>Re-run only failed tests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endParaRPr lang="en-US" altLang="he-IL" sz="20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555625" y="4708364"/>
            <a:ext cx="7959725" cy="1204912"/>
          </a:xfrm>
          <a:prstGeom prst="roundRect">
            <a:avLst>
              <a:gd name="adj" fmla="val 16667"/>
            </a:avLst>
          </a:prstGeom>
          <a:solidFill>
            <a:srgbClr val="F8FEBE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44000" tIns="0" rIns="0" bIns="0" anchor="ctr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30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 smtClean="0"/>
              <a:t>All options </a:t>
            </a:r>
            <a:r>
              <a:rPr lang="en-US" altLang="he-IL" sz="2000" dirty="0"/>
              <a:t>are good and supported by IDEs, ANT and Maven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9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We </a:t>
            </a:r>
            <a:r>
              <a:rPr lang="en-US" altLang="he-IL" sz="2000" dirty="0" smtClean="0"/>
              <a:t>will discuss and practice JUnit 4 and 5 (and NOT </a:t>
            </a:r>
            <a:r>
              <a:rPr lang="en-US" altLang="he-IL" sz="2000" dirty="0" err="1" smtClean="0"/>
              <a:t>TestNG</a:t>
            </a:r>
            <a:r>
              <a:rPr lang="en-US" altLang="he-IL" sz="2000" dirty="0" smtClean="0"/>
              <a:t>)</a:t>
            </a:r>
            <a:endParaRPr lang="en-US" altLang="he-IL" sz="20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ChangeArrowheads="1"/>
          </p:cNvSpPr>
          <p:nvPr/>
        </p:nvSpPr>
        <p:spPr bwMode="auto">
          <a:xfrm>
            <a:off x="0" y="0"/>
            <a:ext cx="5338763" cy="6859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he-IL" altLang="he-IL" b="0"/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4559300" y="0"/>
            <a:ext cx="1541463" cy="6858000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13316" name="Rectangle 5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0" y="2995613"/>
            <a:ext cx="5330825" cy="844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720000" rIns="540000"/>
          <a:lstStyle/>
          <a:p>
            <a:pPr marL="0" indent="0" eaLnBrk="1" hangingPunct="1">
              <a:lnSpc>
                <a:spcPct val="87000"/>
              </a:lnSpc>
            </a:pPr>
            <a:r>
              <a:rPr lang="en-US" altLang="he-IL" smtClean="0"/>
              <a:t>JUnit</a:t>
            </a:r>
          </a:p>
        </p:txBody>
      </p:sp>
      <p:pic>
        <p:nvPicPr>
          <p:cNvPr id="13317" name="Picture 7" descr="http://tools.ethz.ch/tools2007/uploads/pics/ericGamma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025" y="1274763"/>
            <a:ext cx="1104900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9" descr="http://jaoo.dk/london-2008/file?path=/QConSF2007/speaker_photos/kent_beck_thumbnai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1270000"/>
            <a:ext cx="1101725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1" descr="http://t0.gstatic.com/images?q=tbn:4GwE5Fu3K9-V4M:http://www.net-inspect.com/images/pages/sas_airplane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13" y="2990850"/>
            <a:ext cx="2336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מלבן 1"/>
          <p:cNvSpPr/>
          <p:nvPr/>
        </p:nvSpPr>
        <p:spPr>
          <a:xfrm>
            <a:off x="6302376" y="4689140"/>
            <a:ext cx="25541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900" dirty="0" smtClean="0">
                <a:hlinkClick r:id="rId7"/>
              </a:rPr>
              <a:t>https://coderanch.com/t/96057/junit-created</a:t>
            </a:r>
            <a:r>
              <a:rPr lang="en-US" sz="900" dirty="0" smtClean="0"/>
              <a:t> </a:t>
            </a:r>
            <a:endParaRPr lang="he-IL" sz="9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57A7410-ABEA-4869-A497-C5F7272D967F}" type="slidenum">
              <a:rPr lang="en-US" altLang="he-IL" sz="1200" b="0"/>
              <a:pPr/>
              <a:t>22</a:t>
            </a:fld>
            <a:endParaRPr lang="en-US" altLang="he-IL" sz="1200" b="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JUnit First Example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358775" y="1341438"/>
            <a:ext cx="85693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Calculator  {</a:t>
            </a:r>
          </a:p>
          <a:p>
            <a:pPr>
              <a:spcBef>
                <a:spcPts val="6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  static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add(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a,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b) {</a:t>
            </a:r>
          </a:p>
          <a:p>
            <a:pPr>
              <a:spcBef>
                <a:spcPts val="6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    return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a + b;</a:t>
            </a:r>
          </a:p>
          <a:p>
            <a:pPr>
              <a:spcBef>
                <a:spcPts val="600"/>
              </a:spcBef>
            </a:pP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altLang="he-IL" sz="1600">
              <a:solidFill>
                <a:srgbClr val="3F7F5F"/>
              </a:solidFill>
              <a:latin typeface="Courier New" panose="02070309020205020404" pitchFamily="49" charset="0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36550" y="3027363"/>
            <a:ext cx="8569325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import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org.junit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.*;</a:t>
            </a:r>
            <a:r>
              <a:rPr lang="en-US" sz="1400" dirty="0" smtClean="0">
                <a:solidFill>
                  <a:srgbClr val="3F7F5F"/>
                </a:solidFill>
                <a:latin typeface="Courier New"/>
              </a:rPr>
              <a:t> // &lt;= JUnit 4 import – for JUnit 5: </a:t>
            </a:r>
            <a:r>
              <a:rPr lang="en-US" sz="1400" dirty="0" smtClean="0">
                <a:solidFill>
                  <a:srgbClr val="3F7F5F"/>
                </a:solidFill>
                <a:latin typeface="Courier New"/>
                <a:hlinkClick r:id="rId3"/>
              </a:rPr>
              <a:t>similar example</a:t>
            </a:r>
            <a:endParaRPr lang="en-US" altLang="he-IL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import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org.junit.Assert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.*;</a:t>
            </a:r>
          </a:p>
          <a:p>
            <a:pPr>
              <a:spcBef>
                <a:spcPts val="600"/>
              </a:spcBef>
            </a:pPr>
            <a:endParaRPr lang="en-US" altLang="he-IL" sz="500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CalculatorTest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646464"/>
                </a:solidFill>
                <a:latin typeface="Courier New" panose="02070309020205020404" pitchFamily="49" charset="0"/>
              </a:rPr>
              <a:t>  @Test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  public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testAdd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he-IL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 = 4, b = 3;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assertEquals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(7,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Calculator.add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(a, b));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cxnSp>
        <p:nvCxnSpPr>
          <p:cNvPr id="14342" name="Straight Connector 9"/>
          <p:cNvCxnSpPr>
            <a:cxnSpLocks noChangeShapeType="1"/>
          </p:cNvCxnSpPr>
          <p:nvPr/>
        </p:nvCxnSpPr>
        <p:spPr bwMode="auto">
          <a:xfrm flipV="1">
            <a:off x="182563" y="2881313"/>
            <a:ext cx="80772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48D9FF-3087-4036-992C-C1DE2A4DB9FE}" type="slidenum">
              <a:rPr lang="en-US" altLang="he-IL" sz="1200" b="0"/>
              <a:pPr/>
              <a:t>23</a:t>
            </a:fld>
            <a:endParaRPr lang="en-US" altLang="he-IL" sz="1200" b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JUnit First Example</a:t>
            </a:r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358775" y="1341438"/>
            <a:ext cx="85693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Calculator  {</a:t>
            </a:r>
          </a:p>
          <a:p>
            <a:pPr>
              <a:spcBef>
                <a:spcPts val="6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  static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add(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a,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b) {</a:t>
            </a:r>
          </a:p>
          <a:p>
            <a:pPr>
              <a:spcBef>
                <a:spcPts val="6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    return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a + b;</a:t>
            </a:r>
          </a:p>
          <a:p>
            <a:pPr>
              <a:spcBef>
                <a:spcPts val="600"/>
              </a:spcBef>
            </a:pP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altLang="he-IL" sz="1600">
              <a:solidFill>
                <a:srgbClr val="3F7F5F"/>
              </a:solidFill>
              <a:latin typeface="Courier New" panose="02070309020205020404" pitchFamily="49" charset="0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36550" y="3027363"/>
            <a:ext cx="8569325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he-IL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import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org.junit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.*; </a:t>
            </a:r>
            <a:r>
              <a:rPr lang="en-US" sz="1400" dirty="0" smtClean="0">
                <a:solidFill>
                  <a:srgbClr val="3F7F5F"/>
                </a:solidFill>
                <a:latin typeface="Courier New"/>
              </a:rPr>
              <a:t>// &lt;= JUnit 4 import – for JUnit 5: </a:t>
            </a:r>
            <a:r>
              <a:rPr lang="en-US" sz="1400" dirty="0" smtClean="0">
                <a:solidFill>
                  <a:srgbClr val="3F7F5F"/>
                </a:solidFill>
                <a:latin typeface="Courier New"/>
                <a:hlinkClick r:id="rId3"/>
              </a:rPr>
              <a:t>similar example</a:t>
            </a:r>
            <a:endParaRPr lang="en-US" altLang="he-IL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import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org.junit.Assert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.*;</a:t>
            </a:r>
            <a:endParaRPr lang="en-US" altLang="he-IL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en-US" altLang="he-IL" sz="500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CalculatorTest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646464"/>
                </a:solidFill>
                <a:latin typeface="Courier New" panose="02070309020205020404" pitchFamily="49" charset="0"/>
              </a:rPr>
              <a:t>  @Test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  public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testAdd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he-IL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 = 4, b = 3;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assertEquals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(7,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Calculator.add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(a, b));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cxnSp>
        <p:nvCxnSpPr>
          <p:cNvPr id="15366" name="Straight Connector 9"/>
          <p:cNvCxnSpPr>
            <a:cxnSpLocks noChangeShapeType="1"/>
          </p:cNvCxnSpPr>
          <p:nvPr/>
        </p:nvCxnSpPr>
        <p:spPr bwMode="auto">
          <a:xfrm flipV="1">
            <a:off x="182563" y="2881313"/>
            <a:ext cx="80772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63525" y="3282950"/>
            <a:ext cx="3651250" cy="292100"/>
          </a:xfrm>
          <a:prstGeom prst="rect">
            <a:avLst/>
          </a:prstGeom>
          <a:solidFill>
            <a:srgbClr val="D4E9F4">
              <a:alpha val="10196"/>
            </a:srgbClr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46088" y="4013200"/>
            <a:ext cx="2847975" cy="292100"/>
          </a:xfrm>
          <a:prstGeom prst="rect">
            <a:avLst/>
          </a:prstGeom>
          <a:solidFill>
            <a:srgbClr val="D4E9F4">
              <a:alpha val="10196"/>
            </a:srgbClr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01675" y="4889500"/>
            <a:ext cx="4198938" cy="292100"/>
          </a:xfrm>
          <a:prstGeom prst="rect">
            <a:avLst/>
          </a:prstGeom>
          <a:solidFill>
            <a:srgbClr val="D4E9F4">
              <a:alpha val="10196"/>
            </a:srgbClr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294063" y="4159250"/>
            <a:ext cx="5849937" cy="1944688"/>
            <a:chOff x="3294045" y="4159260"/>
            <a:chExt cx="5849955" cy="1945410"/>
          </a:xfrm>
        </p:grpSpPr>
        <p:sp>
          <p:nvSpPr>
            <p:cNvPr id="15371" name="Rectangle 14"/>
            <p:cNvSpPr>
              <a:spLocks noChangeArrowheads="1"/>
            </p:cNvSpPr>
            <p:nvPr/>
          </p:nvSpPr>
          <p:spPr bwMode="auto">
            <a:xfrm>
              <a:off x="4352921" y="5473728"/>
              <a:ext cx="4791079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he-IL" sz="1400"/>
                <a:t>@Test(expected=IndexOutOfBoundsException.class)</a:t>
              </a:r>
            </a:p>
            <a:p>
              <a:r>
                <a:rPr lang="en-US" altLang="he-IL" sz="1400"/>
                <a:t>@Test(timeout=100)</a:t>
              </a:r>
              <a:endParaRPr lang="he-IL" altLang="he-IL" sz="1400"/>
            </a:p>
          </p:txBody>
        </p:sp>
        <p:grpSp>
          <p:nvGrpSpPr>
            <p:cNvPr id="15372" name="Group 21"/>
            <p:cNvGrpSpPr>
              <a:grpSpLocks/>
            </p:cNvGrpSpPr>
            <p:nvPr/>
          </p:nvGrpSpPr>
          <p:grpSpPr bwMode="auto">
            <a:xfrm>
              <a:off x="3294045" y="4159260"/>
              <a:ext cx="3177425" cy="1241442"/>
              <a:chOff x="3294045" y="4159260"/>
              <a:chExt cx="3177425" cy="1241442"/>
            </a:xfrm>
          </p:grpSpPr>
          <p:cxnSp>
            <p:nvCxnSpPr>
              <p:cNvPr id="15373" name="Straight Arrow Connector 12"/>
              <p:cNvCxnSpPr>
                <a:cxnSpLocks noChangeShapeType="1"/>
                <a:stCxn id="9" idx="3"/>
              </p:cNvCxnSpPr>
              <p:nvPr/>
            </p:nvCxnSpPr>
            <p:spPr bwMode="auto">
              <a:xfrm>
                <a:off x="3294045" y="4159260"/>
                <a:ext cx="3176631" cy="1588"/>
              </a:xfrm>
              <a:prstGeom prst="straightConnector1">
                <a:avLst/>
              </a:prstGeom>
              <a:noFill/>
              <a:ln w="31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74" name="Straight Arrow Connector 17"/>
              <p:cNvCxnSpPr>
                <a:cxnSpLocks noChangeShapeType="1"/>
              </p:cNvCxnSpPr>
              <p:nvPr/>
            </p:nvCxnSpPr>
            <p:spPr bwMode="auto">
              <a:xfrm rot="5400000">
                <a:off x="5850749" y="4779981"/>
                <a:ext cx="1240648" cy="794"/>
              </a:xfrm>
              <a:prstGeom prst="straightConnector1">
                <a:avLst/>
              </a:prstGeom>
              <a:noFill/>
              <a:ln w="317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E9D5A-6D59-4F9D-8A83-808C1DCB9CCC}" type="slidenum">
              <a:rPr lang="en-US" altLang="he-IL" sz="1200" b="0"/>
              <a:pPr/>
              <a:t>24</a:t>
            </a:fld>
            <a:endParaRPr lang="en-US" altLang="he-IL" sz="1200" b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@Test, and more</a:t>
            </a:r>
            <a:endParaRPr lang="en-US" altLang="he-IL" b="1" dirty="0" smtClean="0"/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358775" y="1341438"/>
            <a:ext cx="8569325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he-IL" sz="2000" u="sng" dirty="0" smtClean="0"/>
              <a:t>JUnit 4</a:t>
            </a:r>
          </a:p>
          <a:p>
            <a:pPr>
              <a:spcBef>
                <a:spcPts val="600"/>
              </a:spcBef>
            </a:pPr>
            <a:r>
              <a:rPr lang="en-US" altLang="he-IL" sz="2000" dirty="0" smtClean="0"/>
              <a:t>@Test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he-IL" sz="1800" dirty="0" smtClean="0"/>
              <a:t>Optional: expected exception</a:t>
            </a:r>
          </a:p>
          <a:p>
            <a:pPr marL="342900" indent="-342900">
              <a:spcBef>
                <a:spcPts val="600"/>
              </a:spcBef>
              <a:buFontTx/>
              <a:buChar char="-"/>
            </a:pPr>
            <a:r>
              <a:rPr lang="en-US" altLang="he-IL" sz="1800" dirty="0" smtClean="0"/>
              <a:t>Optional: timeout</a:t>
            </a:r>
          </a:p>
          <a:p>
            <a:pPr>
              <a:spcBef>
                <a:spcPts val="600"/>
              </a:spcBef>
            </a:pPr>
            <a:r>
              <a:rPr lang="en-US" altLang="he-IL" sz="1800" dirty="0" smtClean="0">
                <a:hlinkClick r:id="rId3"/>
              </a:rPr>
              <a:t>https://junit.org/junit4/javadoc/4.12/org/junit/Test.html</a:t>
            </a:r>
            <a:r>
              <a:rPr lang="en-US" altLang="he-IL" sz="1800" dirty="0" smtClean="0"/>
              <a:t> </a:t>
            </a:r>
            <a:endParaRPr lang="en-US" altLang="he-IL" sz="1800" dirty="0"/>
          </a:p>
          <a:p>
            <a:pPr>
              <a:spcBef>
                <a:spcPts val="600"/>
              </a:spcBef>
            </a:pPr>
            <a:endParaRPr lang="en-US" altLang="he-IL" sz="2000" dirty="0" smtClean="0"/>
          </a:p>
          <a:p>
            <a:pPr>
              <a:spcBef>
                <a:spcPts val="600"/>
              </a:spcBef>
            </a:pPr>
            <a:r>
              <a:rPr lang="en-US" altLang="he-IL" sz="2000" u="sng" dirty="0" smtClean="0"/>
              <a:t>JUnit 5</a:t>
            </a:r>
          </a:p>
          <a:p>
            <a:pPr>
              <a:spcBef>
                <a:spcPts val="600"/>
              </a:spcBef>
            </a:pPr>
            <a:r>
              <a:rPr lang="en-US" altLang="he-IL" sz="2000" dirty="0" smtClean="0"/>
              <a:t>@Test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he-IL" sz="1800" dirty="0" smtClean="0"/>
              <a:t>No </a:t>
            </a:r>
            <a:r>
              <a:rPr lang="en-US" altLang="he-IL" sz="1800" dirty="0" err="1" smtClean="0"/>
              <a:t>params</a:t>
            </a:r>
            <a:endParaRPr lang="en-US" altLang="he-IL" sz="1800" dirty="0"/>
          </a:p>
          <a:p>
            <a:pPr>
              <a:spcBef>
                <a:spcPts val="600"/>
              </a:spcBef>
            </a:pPr>
            <a:r>
              <a:rPr lang="en-US" altLang="he-IL" sz="1800" dirty="0" smtClean="0"/>
              <a:t>@</a:t>
            </a:r>
            <a:r>
              <a:rPr lang="en-US" altLang="he-IL" sz="1800" dirty="0" err="1" smtClean="0"/>
              <a:t>DisplayName</a:t>
            </a:r>
            <a:r>
              <a:rPr lang="en-US" altLang="he-IL" sz="1800" dirty="0" smtClean="0"/>
              <a:t>(String name)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he-IL" sz="1800" dirty="0" smtClean="0"/>
              <a:t>For setting a name for Test class and / or test methods</a:t>
            </a:r>
          </a:p>
          <a:p>
            <a:pPr>
              <a:spcBef>
                <a:spcPts val="600"/>
              </a:spcBef>
            </a:pPr>
            <a:r>
              <a:rPr lang="en-US" altLang="he-IL" sz="1800" dirty="0" smtClean="0">
                <a:hlinkClick r:id="rId4"/>
              </a:rPr>
              <a:t>https://junit.org/junit5/docs/current/user-guide/#writing-tests-display-names</a:t>
            </a:r>
            <a:r>
              <a:rPr lang="en-US" altLang="he-IL" sz="1800" dirty="0" smtClean="0"/>
              <a:t> 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he-IL" sz="18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4E9D5A-6D59-4F9D-8A83-808C1DCB9CCC}" type="slidenum">
              <a:rPr lang="en-US" altLang="he-IL" sz="1200" b="0"/>
              <a:pPr/>
              <a:t>25</a:t>
            </a:fld>
            <a:endParaRPr lang="en-US" altLang="he-IL" sz="1200" b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@ The Basic Annotations…</a:t>
            </a:r>
            <a:endParaRPr lang="en-US" altLang="he-IL" b="1" dirty="0" smtClean="0"/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358775" y="1341438"/>
            <a:ext cx="8569325" cy="48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1879600" algn="l"/>
                <a:tab pos="21590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he-IL" sz="2000" u="sng" dirty="0" smtClean="0"/>
              <a:t>JUnit 4</a:t>
            </a:r>
          </a:p>
          <a:p>
            <a:pPr>
              <a:spcBef>
                <a:spcPts val="600"/>
              </a:spcBef>
            </a:pPr>
            <a:r>
              <a:rPr lang="en-US" altLang="he-IL" sz="2000" dirty="0" smtClean="0"/>
              <a:t>@</a:t>
            </a:r>
            <a:r>
              <a:rPr lang="en-US" altLang="he-IL" sz="2000" dirty="0"/>
              <a:t>Before	-	</a:t>
            </a:r>
            <a:r>
              <a:rPr lang="en-US" altLang="he-IL" sz="1800" dirty="0"/>
              <a:t>annotation for a method to run </a:t>
            </a:r>
            <a:r>
              <a:rPr lang="en-US" altLang="he-IL" sz="1800" u="sng" dirty="0"/>
              <a:t>before</a:t>
            </a:r>
            <a:r>
              <a:rPr lang="en-US" altLang="he-IL" sz="1800" dirty="0"/>
              <a:t> each test</a:t>
            </a:r>
          </a:p>
          <a:p>
            <a:pPr>
              <a:spcBef>
                <a:spcPts val="600"/>
              </a:spcBef>
            </a:pPr>
            <a:r>
              <a:rPr lang="en-US" altLang="he-IL" sz="2000" dirty="0"/>
              <a:t>@After	-	</a:t>
            </a:r>
            <a:r>
              <a:rPr lang="en-US" altLang="he-IL" sz="1800" dirty="0"/>
              <a:t>annotation for a method to run </a:t>
            </a:r>
            <a:r>
              <a:rPr lang="en-US" altLang="he-IL" sz="1800" u="sng" dirty="0"/>
              <a:t>after</a:t>
            </a:r>
            <a:r>
              <a:rPr lang="en-US" altLang="he-IL" sz="1800" dirty="0"/>
              <a:t> each test</a:t>
            </a:r>
          </a:p>
          <a:p>
            <a:pPr>
              <a:spcBef>
                <a:spcPts val="600"/>
              </a:spcBef>
            </a:pPr>
            <a:r>
              <a:rPr lang="en-US" altLang="he-IL" sz="2000" dirty="0"/>
              <a:t>@</a:t>
            </a:r>
            <a:r>
              <a:rPr lang="en-US" altLang="he-IL" sz="2000" dirty="0" err="1"/>
              <a:t>BeforeClass</a:t>
            </a:r>
            <a:r>
              <a:rPr lang="en-US" altLang="he-IL" sz="2000" dirty="0"/>
              <a:t>	-	</a:t>
            </a:r>
            <a:r>
              <a:rPr lang="en-US" altLang="he-IL" sz="1800" dirty="0"/>
              <a:t>annotation for a method to run </a:t>
            </a:r>
            <a:r>
              <a:rPr lang="en-US" altLang="he-IL" sz="1800" u="sng" dirty="0"/>
              <a:t>before</a:t>
            </a:r>
            <a:r>
              <a:rPr lang="en-US" altLang="he-IL" sz="1800" dirty="0"/>
              <a:t> first test in class</a:t>
            </a:r>
          </a:p>
          <a:p>
            <a:pPr>
              <a:spcBef>
                <a:spcPts val="600"/>
              </a:spcBef>
            </a:pPr>
            <a:r>
              <a:rPr lang="en-US" altLang="he-IL" sz="2000" dirty="0"/>
              <a:t>@</a:t>
            </a:r>
            <a:r>
              <a:rPr lang="en-US" altLang="he-IL" sz="2000" dirty="0" err="1"/>
              <a:t>AfterClass</a:t>
            </a:r>
            <a:r>
              <a:rPr lang="en-US" altLang="he-IL" sz="2000" dirty="0"/>
              <a:t>	-	</a:t>
            </a:r>
            <a:r>
              <a:rPr lang="en-US" altLang="he-IL" sz="1800" dirty="0"/>
              <a:t>annotation for a method to run </a:t>
            </a:r>
            <a:r>
              <a:rPr lang="en-US" altLang="he-IL" sz="1800" u="sng" dirty="0"/>
              <a:t>after </a:t>
            </a:r>
            <a:r>
              <a:rPr lang="en-US" altLang="he-IL" sz="1800" dirty="0"/>
              <a:t>last test in class</a:t>
            </a:r>
            <a:endParaRPr lang="en-US" altLang="he-IL" sz="2000" dirty="0"/>
          </a:p>
          <a:p>
            <a:pPr>
              <a:spcBef>
                <a:spcPts val="600"/>
              </a:spcBef>
            </a:pPr>
            <a:endParaRPr lang="en-US" altLang="he-IL" sz="2000" dirty="0" smtClean="0"/>
          </a:p>
          <a:p>
            <a:pPr>
              <a:spcBef>
                <a:spcPts val="600"/>
              </a:spcBef>
            </a:pPr>
            <a:r>
              <a:rPr lang="en-US" altLang="he-IL" sz="2000" u="sng" dirty="0" smtClean="0"/>
              <a:t>JUnit 5</a:t>
            </a:r>
          </a:p>
          <a:p>
            <a:pPr>
              <a:spcBef>
                <a:spcPts val="600"/>
              </a:spcBef>
            </a:pPr>
            <a:r>
              <a:rPr lang="en-US" altLang="he-IL" sz="2000" dirty="0" smtClean="0"/>
              <a:t>@</a:t>
            </a:r>
            <a:r>
              <a:rPr lang="en-US" altLang="he-IL" sz="2000" dirty="0" err="1" smtClean="0"/>
              <a:t>BeforeEach</a:t>
            </a:r>
            <a:r>
              <a:rPr lang="en-US" altLang="he-IL" sz="2000" dirty="0" smtClean="0"/>
              <a:t>	-	</a:t>
            </a:r>
            <a:r>
              <a:rPr lang="en-US" altLang="he-IL" sz="1800" dirty="0" smtClean="0"/>
              <a:t>annotation for a method to run </a:t>
            </a:r>
            <a:r>
              <a:rPr lang="en-US" altLang="he-IL" sz="1800" u="sng" dirty="0" smtClean="0"/>
              <a:t>before</a:t>
            </a:r>
            <a:r>
              <a:rPr lang="en-US" altLang="he-IL" sz="1800" dirty="0" smtClean="0"/>
              <a:t> each test</a:t>
            </a:r>
          </a:p>
          <a:p>
            <a:pPr>
              <a:spcBef>
                <a:spcPts val="600"/>
              </a:spcBef>
            </a:pPr>
            <a:r>
              <a:rPr lang="en-US" altLang="he-IL" sz="2000" dirty="0" smtClean="0"/>
              <a:t>@</a:t>
            </a:r>
            <a:r>
              <a:rPr lang="en-US" altLang="he-IL" sz="2000" dirty="0" err="1" smtClean="0"/>
              <a:t>AfterEach</a:t>
            </a:r>
            <a:r>
              <a:rPr lang="en-US" altLang="he-IL" sz="2000" dirty="0" smtClean="0"/>
              <a:t>	-	</a:t>
            </a:r>
            <a:r>
              <a:rPr lang="en-US" altLang="he-IL" sz="1800" dirty="0" smtClean="0"/>
              <a:t>annotation for a method to run </a:t>
            </a:r>
            <a:r>
              <a:rPr lang="en-US" altLang="he-IL" sz="1800" u="sng" dirty="0" smtClean="0"/>
              <a:t>after</a:t>
            </a:r>
            <a:r>
              <a:rPr lang="en-US" altLang="he-IL" sz="1800" dirty="0" smtClean="0"/>
              <a:t> each test</a:t>
            </a:r>
          </a:p>
          <a:p>
            <a:pPr>
              <a:spcBef>
                <a:spcPts val="600"/>
              </a:spcBef>
            </a:pPr>
            <a:r>
              <a:rPr lang="en-US" altLang="he-IL" sz="2000" dirty="0" smtClean="0"/>
              <a:t>@</a:t>
            </a:r>
            <a:r>
              <a:rPr lang="en-US" altLang="he-IL" sz="2000" dirty="0" err="1" smtClean="0"/>
              <a:t>BeforeAll</a:t>
            </a:r>
            <a:r>
              <a:rPr lang="en-US" altLang="he-IL" sz="2000" dirty="0" smtClean="0"/>
              <a:t>	-	</a:t>
            </a:r>
            <a:r>
              <a:rPr lang="en-US" altLang="he-IL" sz="1800" dirty="0" smtClean="0"/>
              <a:t>annotation for a method to run </a:t>
            </a:r>
            <a:r>
              <a:rPr lang="en-US" altLang="he-IL" sz="1800" u="sng" dirty="0" smtClean="0"/>
              <a:t>before</a:t>
            </a:r>
            <a:r>
              <a:rPr lang="en-US" altLang="he-IL" sz="1800" dirty="0" smtClean="0"/>
              <a:t> first test in class</a:t>
            </a:r>
            <a:endParaRPr lang="en-US" altLang="he-IL" sz="2000" dirty="0" smtClean="0"/>
          </a:p>
          <a:p>
            <a:pPr>
              <a:spcBef>
                <a:spcPts val="600"/>
              </a:spcBef>
            </a:pPr>
            <a:r>
              <a:rPr lang="en-US" altLang="he-IL" sz="2000" dirty="0" smtClean="0"/>
              <a:t>@</a:t>
            </a:r>
            <a:r>
              <a:rPr lang="en-US" altLang="he-IL" sz="2000" dirty="0" err="1" smtClean="0"/>
              <a:t>AfterAll</a:t>
            </a:r>
            <a:r>
              <a:rPr lang="en-US" altLang="he-IL" sz="2000" dirty="0" smtClean="0"/>
              <a:t>	-	</a:t>
            </a:r>
            <a:r>
              <a:rPr lang="en-US" altLang="he-IL" sz="1800" dirty="0" smtClean="0"/>
              <a:t>annotation for a method to run </a:t>
            </a:r>
            <a:r>
              <a:rPr lang="en-US" altLang="he-IL" sz="1800" u="sng" dirty="0" smtClean="0"/>
              <a:t>after </a:t>
            </a:r>
            <a:r>
              <a:rPr lang="en-US" altLang="he-IL" sz="1800" dirty="0" smtClean="0"/>
              <a:t>last test in class</a:t>
            </a:r>
          </a:p>
          <a:p>
            <a:pPr>
              <a:spcBef>
                <a:spcPts val="600"/>
              </a:spcBef>
            </a:pPr>
            <a:r>
              <a:rPr lang="en-US" altLang="he-IL" sz="1800" dirty="0" smtClean="0">
                <a:hlinkClick r:id="rId3"/>
              </a:rPr>
              <a:t>https://junit.org/junit5/docs/current/user-guide/#writing-tests-annotations</a:t>
            </a:r>
            <a:r>
              <a:rPr lang="en-US" altLang="he-IL" sz="1800" dirty="0" smtClean="0"/>
              <a:t> </a:t>
            </a:r>
          </a:p>
          <a:p>
            <a:pPr>
              <a:spcBef>
                <a:spcPts val="600"/>
              </a:spcBef>
            </a:pPr>
            <a:r>
              <a:rPr lang="en-US" altLang="he-IL" sz="1800" dirty="0" smtClean="0">
                <a:hlinkClick r:id="rId4"/>
              </a:rPr>
              <a:t>https://howtoprogram.xyz/2016/08/10/junit-5-vs-junit-4/</a:t>
            </a:r>
            <a:r>
              <a:rPr lang="en-US" altLang="he-IL" sz="1800" dirty="0" smtClean="0"/>
              <a:t> </a:t>
            </a:r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20782865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66F885E-AC26-47CC-8234-2960AAE86B50}" type="slidenum">
              <a:rPr lang="en-US" altLang="he-IL" sz="1200" b="0"/>
              <a:pPr/>
              <a:t>26</a:t>
            </a:fld>
            <a:endParaRPr lang="en-US" altLang="he-IL" sz="1200" b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JUnit Assertions</a:t>
            </a:r>
          </a:p>
        </p:txBody>
      </p:sp>
      <p:sp>
        <p:nvSpPr>
          <p:cNvPr id="640005" name="Rectangle 5"/>
          <p:cNvSpPr>
            <a:spLocks noChangeArrowheads="1"/>
          </p:cNvSpPr>
          <p:nvPr/>
        </p:nvSpPr>
        <p:spPr bwMode="auto">
          <a:xfrm>
            <a:off x="190440" y="1341438"/>
            <a:ext cx="8763120" cy="41242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600" dirty="0"/>
              <a:t>JUnit </a:t>
            </a:r>
            <a:r>
              <a:rPr lang="en-US" sz="1600" dirty="0" smtClean="0"/>
              <a:t>4 syntax:</a:t>
            </a:r>
            <a:endParaRPr lang="en-US" sz="1600" dirty="0" smtClean="0">
              <a:solidFill>
                <a:srgbClr val="000000"/>
              </a:solidFill>
              <a:highlight>
                <a:srgbClr val="E8F2FE"/>
              </a:highlight>
              <a:latin typeface="Courier New"/>
              <a:cs typeface="+mn-cs"/>
            </a:endParaRP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assertTrue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(String 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message, </a:t>
            </a:r>
            <a:r>
              <a:rPr lang="en-US" sz="1600" dirty="0" err="1">
                <a:solidFill>
                  <a:srgbClr val="7F0055"/>
                </a:solidFill>
                <a:highlight>
                  <a:srgbClr val="E8F2FE"/>
                </a:highlight>
                <a:latin typeface="Courier New"/>
                <a:cs typeface="+mn-cs"/>
              </a:rPr>
              <a:t>boolean</a:t>
            </a:r>
            <a:r>
              <a:rPr lang="en-US" sz="1600" dirty="0" err="1">
                <a:solidFill>
                  <a:srgbClr val="EFF7FB"/>
                </a:solidFill>
                <a:highlight>
                  <a:srgbClr val="E8F2FE"/>
                </a:highlight>
                <a:latin typeface="Courier New"/>
                <a:cs typeface="+mn-cs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condition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)	</a:t>
            </a:r>
            <a:r>
              <a:rPr lang="en-US" sz="1600" dirty="0"/>
              <a:t>- assert that a condition is </a:t>
            </a:r>
            <a:r>
              <a:rPr lang="en-US" sz="1600" dirty="0" smtClean="0"/>
              <a:t>True</a:t>
            </a:r>
            <a:endParaRPr lang="en-US" sz="100" dirty="0">
              <a:solidFill>
                <a:srgbClr val="000000"/>
              </a:solidFill>
              <a:highlight>
                <a:srgbClr val="E8F2FE"/>
              </a:highlight>
              <a:latin typeface="Courier New"/>
              <a:cs typeface="+mn-cs"/>
            </a:endParaRP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6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assertFalse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(String message, </a:t>
            </a:r>
            <a:r>
              <a:rPr lang="en-US" sz="1600" dirty="0" err="1">
                <a:solidFill>
                  <a:srgbClr val="7F0055"/>
                </a:solidFill>
                <a:highlight>
                  <a:srgbClr val="E8F2FE"/>
                </a:highlight>
                <a:latin typeface="Courier New"/>
                <a:cs typeface="+mn-cs"/>
              </a:rPr>
              <a:t>boolean</a:t>
            </a:r>
            <a:r>
              <a:rPr lang="en-US" sz="1600" dirty="0" err="1">
                <a:solidFill>
                  <a:srgbClr val="EFF7FB"/>
                </a:solidFill>
                <a:highlight>
                  <a:srgbClr val="E8F2FE"/>
                </a:highlight>
                <a:latin typeface="Courier New"/>
                <a:cs typeface="+mn-cs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condition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)</a:t>
            </a:r>
            <a:r>
              <a:rPr lang="en-US" sz="1600" dirty="0"/>
              <a:t>	- assert a condition is </a:t>
            </a:r>
            <a:r>
              <a:rPr lang="en-US" sz="1600" dirty="0" smtClean="0"/>
              <a:t>False</a:t>
            </a:r>
            <a:endParaRPr lang="en-US" sz="800" dirty="0">
              <a:solidFill>
                <a:srgbClr val="000000"/>
              </a:solidFill>
              <a:highlight>
                <a:srgbClr val="E8F2FE"/>
              </a:highlight>
              <a:latin typeface="Courier New"/>
              <a:cs typeface="+mn-cs"/>
            </a:endParaRP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fail(String message)</a:t>
            </a:r>
            <a:r>
              <a:rPr lang="en-US" sz="1600" dirty="0"/>
              <a:t> 	-  fails a </a:t>
            </a:r>
            <a:r>
              <a:rPr lang="en-US" sz="1600" dirty="0" smtClean="0"/>
              <a:t>test</a:t>
            </a:r>
            <a:endParaRPr lang="en-US" sz="800" dirty="0" smtClean="0">
              <a:solidFill>
                <a:srgbClr val="000000"/>
              </a:solidFill>
              <a:highlight>
                <a:srgbClr val="E8F2FE"/>
              </a:highlight>
              <a:latin typeface="Courier New"/>
              <a:cs typeface="+mn-cs"/>
            </a:endParaRP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assertEquals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(String 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message, Object expected, Object actual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)</a:t>
            </a: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assertArrayEquals</a:t>
            </a:r>
            <a:r>
              <a:rPr lang="en-US" sz="1600" dirty="0" smtClean="0"/>
              <a:t>   </a:t>
            </a:r>
            <a:r>
              <a:rPr lang="en-US" sz="1600" dirty="0"/>
              <a:t>-  deep equal check for Object[] and all primitive types []</a:t>
            </a: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assertEquals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(String </a:t>
            </a:r>
            <a:r>
              <a:rPr lang="en-US" sz="16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msg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, </a:t>
            </a:r>
            <a:r>
              <a:rPr lang="en-US" sz="1600" dirty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  <a:cs typeface="+mn-cs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 expected, </a:t>
            </a:r>
            <a:r>
              <a:rPr lang="en-US" sz="1600" dirty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  <a:cs typeface="+mn-cs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 actual, </a:t>
            </a:r>
            <a:r>
              <a:rPr lang="en-US" sz="1600" dirty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  <a:cs typeface="+mn-cs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 delta)</a:t>
            </a: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assertNull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assertNotNull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assertSame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+mn-cs"/>
              </a:rPr>
              <a:t>assertNotSame</a:t>
            </a:r>
            <a:endParaRPr lang="en-US" sz="1600" dirty="0" smtClean="0">
              <a:solidFill>
                <a:srgbClr val="000000"/>
              </a:solidFill>
              <a:highlight>
                <a:srgbClr val="E8F2FE"/>
              </a:highlight>
              <a:latin typeface="Courier New"/>
              <a:cs typeface="+mn-cs"/>
            </a:endParaRP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endParaRPr lang="en-US" sz="1600" dirty="0" smtClean="0">
              <a:solidFill>
                <a:srgbClr val="000000"/>
              </a:solidFill>
              <a:highlight>
                <a:srgbClr val="E8F2FE"/>
              </a:highlight>
              <a:latin typeface="Courier New"/>
              <a:cs typeface="+mn-cs"/>
            </a:endParaRP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800" dirty="0"/>
              <a:t>* in </a:t>
            </a:r>
            <a:r>
              <a:rPr lang="en-US" sz="1800" u="sng" dirty="0"/>
              <a:t>JUnit 5</a:t>
            </a:r>
            <a:r>
              <a:rPr lang="en-US" sz="1800" dirty="0"/>
              <a:t> the message became the last parameter – in all methods!</a:t>
            </a: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E8F2FE"/>
                </a:highlight>
                <a:latin typeface="+mj-lt"/>
                <a:cs typeface="+mn-cs"/>
                <a:hlinkClick r:id="rId3"/>
              </a:rPr>
              <a:t>https://junit.org/junit5/docs/current/user-guide/#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E8F2FE"/>
                </a:highlight>
                <a:latin typeface="+mj-lt"/>
                <a:cs typeface="+mn-cs"/>
                <a:hlinkClick r:id="rId3"/>
              </a:rPr>
              <a:t>writing-tests-assertions</a:t>
            </a:r>
            <a:endParaRPr lang="en-US" sz="1400" dirty="0" smtClean="0">
              <a:solidFill>
                <a:srgbClr val="000000"/>
              </a:solidFill>
              <a:highlight>
                <a:srgbClr val="E8F2FE"/>
              </a:highlight>
              <a:latin typeface="+mj-lt"/>
              <a:cs typeface="+mn-cs"/>
            </a:endParaRP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highlight>
                  <a:srgbClr val="E8F2FE"/>
                </a:highlight>
                <a:latin typeface="+mj-lt"/>
                <a:cs typeface="+mn-cs"/>
                <a:hlinkClick r:id="rId4"/>
              </a:rPr>
              <a:t>https://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E8F2FE"/>
                </a:highlight>
                <a:latin typeface="+mj-lt"/>
                <a:cs typeface="+mn-cs"/>
                <a:hlinkClick r:id="rId4"/>
              </a:rPr>
              <a:t>junit.org/junit5/docs/5.0.3/api/org/junit/jupiter/api/Assertions.html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E8F2FE"/>
                </a:highlight>
                <a:latin typeface="+mj-lt"/>
                <a:cs typeface="+mn-cs"/>
              </a:rPr>
              <a:t>  </a:t>
            </a:r>
          </a:p>
          <a:p>
            <a:pPr>
              <a:spcBef>
                <a:spcPts val="600"/>
              </a:spcBef>
              <a:tabLst>
                <a:tab pos="5740400" algn="l"/>
              </a:tabLst>
              <a:defRPr/>
            </a:pPr>
            <a:r>
              <a:rPr lang="en-US" sz="1800" dirty="0"/>
              <a:t>Note: JUnit 5 </a:t>
            </a:r>
            <a:r>
              <a:rPr lang="en-US" sz="1800" u="sng" dirty="0"/>
              <a:t>adds useful assertions with lambda </a:t>
            </a:r>
            <a:r>
              <a:rPr lang="en-US" sz="1800" u="sng" dirty="0" err="1"/>
              <a:t>params</a:t>
            </a:r>
            <a:r>
              <a:rPr lang="en-US" sz="1800" dirty="0"/>
              <a:t> (</a:t>
            </a:r>
            <a:r>
              <a:rPr lang="en-US" sz="1800" dirty="0" smtClean="0"/>
              <a:t>Java 8</a:t>
            </a:r>
            <a:r>
              <a:rPr lang="en-US" sz="1800" dirty="0"/>
              <a:t>)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66F885E-AC26-47CC-8234-2960AAE86B50}" type="slidenum">
              <a:rPr lang="en-US" altLang="he-IL" sz="1200" b="0"/>
              <a:pPr/>
              <a:t>27</a:t>
            </a:fld>
            <a:endParaRPr lang="en-US" altLang="he-IL" sz="1200" b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Example – Tested Class (“SUT”)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9532" y="1340768"/>
            <a:ext cx="8352928" cy="41044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{</a:t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800" b="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final </a:t>
            </a:r>
            <a:r>
              <a:rPr lang="en-US" altLang="en-US" sz="1800" b="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altLang="en-US" sz="1800" b="0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name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b="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age) {</a:t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b="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name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800" b="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800" b="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b="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en-US" altLang="en-US" sz="1800" b="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age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800" b="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800" b="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"("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b="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800" b="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800" b="0" dirty="0" err="1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800" b="0" dirty="0" err="1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b="0" dirty="0" err="1" smtClean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en-US" altLang="en-US" sz="1800" b="0" dirty="0" smtClean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800" b="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")"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5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934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66F885E-AC26-47CC-8234-2960AAE86B50}" type="slidenum">
              <a:rPr lang="en-US" altLang="he-IL" sz="1200" b="0"/>
              <a:pPr/>
              <a:t>28</a:t>
            </a:fld>
            <a:endParaRPr lang="en-US" altLang="he-IL" sz="1200" b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Example – The Test with Setup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9532" y="1376772"/>
            <a:ext cx="8527404" cy="422423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800" b="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UserTest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en-US" altLang="en-US" sz="1800" b="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800" b="0" dirty="0" smtClean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 </a:t>
            </a:r>
            <a:r>
              <a:rPr lang="en-US" altLang="en-US" sz="1800" b="0" dirty="0" smtClean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JUnit 4 syntax</a:t>
            </a:r>
            <a:r>
              <a:rPr lang="en-US" altLang="en-US" sz="1800" b="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b="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800" b="0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800" b="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800" b="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b="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</a:t>
            </a:r>
            <a:r>
              <a:rPr lang="en-US" altLang="en-US" sz="1800" b="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User(</a:t>
            </a:r>
            <a:r>
              <a:rPr lang="en-US" altLang="en-US" sz="1800" b="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"Gilad"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b="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800" b="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800" b="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toStringShouldIncludeNameAndAge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800" b="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Assert.</a:t>
            </a:r>
            <a:r>
              <a:rPr lang="en-US" altLang="en-US" sz="1800" b="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"(Gilad, 40)"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b="0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    </a:t>
            </a:r>
            <a:r>
              <a:rPr lang="en-US" altLang="en-US" sz="1800" b="0" dirty="0" err="1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800" b="0" dirty="0" err="1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b="0" dirty="0" err="1" smtClean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</a:t>
            </a:r>
            <a:r>
              <a:rPr lang="en-US" altLang="en-US" sz="1800" b="0" dirty="0" err="1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.toString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6770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3CCACFD-2AAE-4A5B-802B-B19A8D443855}" type="slidenum">
              <a:rPr lang="en-US" altLang="he-IL" sz="1200" b="0"/>
              <a:pPr/>
              <a:t>29</a:t>
            </a:fld>
            <a:endParaRPr lang="en-US" altLang="he-IL" sz="1200" b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JUnit – Asserting for the right Exception – JUnit 4</a:t>
            </a:r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358775" y="1165225"/>
            <a:ext cx="8569325" cy="2954338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SomeTest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  </a:t>
            </a:r>
            <a:r>
              <a:rPr lang="en-US" sz="1400" dirty="0" smtClean="0">
                <a:solidFill>
                  <a:srgbClr val="3F7F5F"/>
                </a:solidFill>
                <a:latin typeface="Courier New"/>
              </a:rPr>
              <a:t>// JUnit 4 Example</a:t>
            </a:r>
            <a:endParaRPr lang="en-US" altLang="he-IL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646464"/>
                </a:solidFill>
                <a:latin typeface="Courier New" panose="02070309020205020404" pitchFamily="49" charset="0"/>
              </a:rPr>
              <a:t>  @Test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  public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getOnEmptyArrayList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 {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    try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      new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ArrayList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&lt;Object&gt;().get(0);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fail(</a:t>
            </a:r>
            <a:r>
              <a:rPr lang="en-US" altLang="he-IL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"Calling get(0) on empty </a:t>
            </a:r>
            <a:r>
              <a:rPr lang="en-US" altLang="he-IL" sz="1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ArrayList</a:t>
            </a:r>
            <a:r>
              <a:rPr lang="en-US" altLang="he-IL" sz="1400" dirty="0">
                <a:solidFill>
                  <a:srgbClr val="2A00FF"/>
                </a:solidFill>
                <a:latin typeface="Courier New" panose="02070309020205020404" pitchFamily="49" charset="0"/>
              </a:rPr>
              <a:t> didn't throw any exception"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}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    catch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IndexOutOfBoundsException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e){</a:t>
            </a:r>
            <a:r>
              <a:rPr lang="en-US" altLang="he-IL" sz="1400" dirty="0">
                <a:solidFill>
                  <a:srgbClr val="3F7F5F"/>
                </a:solidFill>
                <a:latin typeface="Courier New" panose="02070309020205020404" pitchFamily="49" charset="0"/>
              </a:rPr>
              <a:t>/* that's ok */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    catch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Throwable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e){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fail(</a:t>
            </a:r>
            <a:r>
              <a:rPr lang="en-US" altLang="he-IL" sz="1400" dirty="0">
                <a:solidFill>
                  <a:srgbClr val="2A00FF"/>
                </a:solidFill>
                <a:latin typeface="Courier New" panose="02070309020205020404" pitchFamily="49" charset="0"/>
              </a:rPr>
              <a:t>"Calling get(0) on empty </a:t>
            </a:r>
            <a:r>
              <a:rPr lang="en-US" altLang="he-IL" sz="1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ArrayList</a:t>
            </a:r>
            <a:r>
              <a:rPr lang="en-US" altLang="he-IL" sz="1400" dirty="0">
                <a:solidFill>
                  <a:srgbClr val="2A00FF"/>
                </a:solidFill>
                <a:latin typeface="Courier New" panose="02070309020205020404" pitchFamily="49" charset="0"/>
              </a:rPr>
              <a:t> threw wrong exception: " 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+ e);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}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36550" y="4305300"/>
            <a:ext cx="8569325" cy="1908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1600" u="sng" dirty="0" smtClean="0">
                <a:solidFill>
                  <a:schemeClr val="tx1"/>
                </a:solidFill>
                <a:latin typeface="+mj-lt"/>
              </a:rPr>
              <a:t>OR</a:t>
            </a:r>
            <a:endParaRPr lang="en-US" sz="1600" u="sng" dirty="0">
              <a:solidFill>
                <a:schemeClr val="tx1"/>
              </a:solidFill>
              <a:latin typeface="+mj-lt"/>
            </a:endParaRPr>
          </a:p>
          <a:p>
            <a:pPr>
              <a:spcBef>
                <a:spcPts val="0"/>
              </a:spcBef>
              <a:defRPr/>
            </a:pPr>
            <a:endParaRPr lang="en-US" sz="1050" u="sng" dirty="0">
              <a:solidFill>
                <a:srgbClr val="7F0055"/>
              </a:solidFill>
              <a:latin typeface="Courier New" pitchFamily="49" charset="0"/>
            </a:endParaRPr>
          </a:p>
          <a:p>
            <a:pPr>
              <a:spcBef>
                <a:spcPts val="200"/>
              </a:spcBef>
              <a:defRPr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</a:rPr>
              <a:t>SomeTest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pPr>
              <a:spcBef>
                <a:spcPts val="200"/>
              </a:spcBef>
              <a:defRPr/>
            </a:pPr>
            <a:r>
              <a:rPr lang="en-US" sz="1400" dirty="0">
                <a:solidFill>
                  <a:srgbClr val="646464"/>
                </a:solidFill>
                <a:latin typeface="Courier New" pitchFamily="49" charset="0"/>
              </a:rPr>
              <a:t>  @Test(expected=</a:t>
            </a:r>
            <a:r>
              <a:rPr lang="en-US" sz="1400" dirty="0" err="1">
                <a:solidFill>
                  <a:srgbClr val="646464"/>
                </a:solidFill>
                <a:latin typeface="Courier New" pitchFamily="49" charset="0"/>
              </a:rPr>
              <a:t>IndexOutOfBoundsException.class</a:t>
            </a:r>
            <a:r>
              <a:rPr lang="en-US" sz="1400" dirty="0">
                <a:solidFill>
                  <a:srgbClr val="646464"/>
                </a:solidFill>
                <a:latin typeface="Courier New" pitchFamily="49" charset="0"/>
              </a:rPr>
              <a:t>)</a:t>
            </a:r>
          </a:p>
          <a:p>
            <a:pPr>
              <a:spcBef>
                <a:spcPts val="200"/>
              </a:spcBef>
              <a:defRPr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</a:rPr>
              <a:t>getOnEmptyArrayList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() {</a:t>
            </a:r>
          </a:p>
          <a:p>
            <a:pPr>
              <a:spcBef>
                <a:spcPts val="200"/>
              </a:spcBef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</a:rPr>
              <a:t>ArrayList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&lt;Object&gt;().get(0);</a:t>
            </a:r>
          </a:p>
          <a:p>
            <a:pPr>
              <a:spcBef>
                <a:spcPts val="200"/>
              </a:spcBef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 }</a:t>
            </a:r>
          </a:p>
          <a:p>
            <a:pPr>
              <a:spcBef>
                <a:spcPts val="200"/>
              </a:spcBef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cxnSp>
        <p:nvCxnSpPr>
          <p:cNvPr id="18438" name="Straight Connector 9"/>
          <p:cNvCxnSpPr>
            <a:cxnSpLocks noChangeShapeType="1"/>
          </p:cNvCxnSpPr>
          <p:nvPr/>
        </p:nvCxnSpPr>
        <p:spPr bwMode="auto">
          <a:xfrm flipV="1">
            <a:off x="182563" y="4195763"/>
            <a:ext cx="80772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ChangeArrowheads="1"/>
          </p:cNvSpPr>
          <p:nvPr/>
        </p:nvSpPr>
        <p:spPr bwMode="auto">
          <a:xfrm>
            <a:off x="0" y="0"/>
            <a:ext cx="5338763" cy="6859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he-IL" altLang="he-IL" b="0"/>
          </a:p>
        </p:txBody>
      </p:sp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4559300" y="0"/>
            <a:ext cx="1541463" cy="6858000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4100" name="Rectangle 5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0" y="2995613"/>
            <a:ext cx="5330825" cy="844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720000" rIns="540000"/>
          <a:lstStyle/>
          <a:p>
            <a:pPr marL="0" indent="0" eaLnBrk="1" hangingPunct="1">
              <a:lnSpc>
                <a:spcPct val="87000"/>
              </a:lnSpc>
            </a:pPr>
            <a:r>
              <a:rPr lang="en-US" altLang="he-IL" dirty="0" smtClean="0"/>
              <a:t>Agenda</a:t>
            </a:r>
          </a:p>
        </p:txBody>
      </p:sp>
      <p:pic>
        <p:nvPicPr>
          <p:cNvPr id="4101" name="Picture 7" descr="hidden agenda cartoons, hidden agenda cartoon, hidden agenda picture, hidden agenda pictures, hidden agenda image, hidden agenda images, hidden agenda illustration, hidden agenda illustr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1055688"/>
            <a:ext cx="4564063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3CCACFD-2AAE-4A5B-802B-B19A8D443855}" type="slidenum">
              <a:rPr lang="en-US" altLang="he-IL" sz="1200" b="0"/>
              <a:pPr/>
              <a:t>30</a:t>
            </a:fld>
            <a:endParaRPr lang="en-US" altLang="he-IL" sz="1200" b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JUnit – Asserting for the right Exception – JUnit 5</a:t>
            </a:r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358775" y="1165225"/>
            <a:ext cx="8569325" cy="2929007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SomeTest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   </a:t>
            </a:r>
            <a:r>
              <a:rPr lang="en-US" sz="1400" dirty="0" smtClean="0">
                <a:solidFill>
                  <a:srgbClr val="3F7F5F"/>
                </a:solidFill>
                <a:latin typeface="Courier New"/>
              </a:rPr>
              <a:t>// JUnit 5 Example</a:t>
            </a:r>
            <a:endParaRPr lang="en-US" altLang="he-IL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646464"/>
                </a:solidFill>
                <a:latin typeface="Courier New" panose="02070309020205020404" pitchFamily="49" charset="0"/>
              </a:rPr>
              <a:t>  @Test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  public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getOnEmptyArrayList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ts val="100"/>
              </a:spcBef>
            </a:pPr>
            <a:r>
              <a:rPr lang="en-US" altLang="he-IL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   </a:t>
            </a:r>
            <a:r>
              <a:rPr lang="en-US" sz="1400" dirty="0" smtClean="0">
                <a:solidFill>
                  <a:srgbClr val="3F7F5F"/>
                </a:solidFill>
                <a:latin typeface="Courier New"/>
              </a:rPr>
              <a:t>// below uses Java 8 lambda syntax</a:t>
            </a:r>
            <a:endParaRPr lang="en-US" altLang="he-IL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   </a:t>
            </a:r>
            <a:r>
              <a:rPr lang="en-US" altLang="he-IL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Throwable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exception = </a:t>
            </a:r>
            <a:r>
              <a:rPr lang="en-US" altLang="he-IL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assertThrows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he-IL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IndexOutOfBoundsException.class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b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() -&gt; {</a:t>
            </a:r>
          </a:p>
          <a:p>
            <a:pPr>
              <a:spcBef>
                <a:spcPts val="100"/>
              </a:spcBef>
            </a:pP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altLang="he-IL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ArrayList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&lt;Object&gt;().get(0);</a:t>
            </a:r>
          </a:p>
          <a:p>
            <a:pPr>
              <a:spcBef>
                <a:spcPts val="100"/>
              </a:spcBef>
            </a:pP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}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);</a:t>
            </a: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   </a:t>
            </a:r>
            <a:r>
              <a:rPr lang="en-US" sz="1400" dirty="0" smtClean="0">
                <a:solidFill>
                  <a:srgbClr val="3F7F5F"/>
                </a:solidFill>
                <a:latin typeface="Courier New"/>
              </a:rPr>
              <a:t>// exception can be further investigated:</a:t>
            </a:r>
          </a:p>
          <a:p>
            <a:pPr>
              <a:spcBef>
                <a:spcPts val="100"/>
              </a:spcBef>
            </a:pPr>
            <a:r>
              <a:rPr lang="en-US" sz="1400" dirty="0" smtClean="0">
                <a:solidFill>
                  <a:srgbClr val="3F7F5F"/>
                </a:solidFill>
                <a:latin typeface="Courier New"/>
              </a:rPr>
              <a:t> 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he-IL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assertTrue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he-IL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exception.getMessage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().contains(0)); {</a:t>
            </a:r>
            <a:endParaRPr lang="en-US" altLang="he-IL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  <a:endParaRPr lang="en-US" altLang="he-IL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36550" y="4305300"/>
            <a:ext cx="8569325" cy="13926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1600" u="sng" dirty="0" smtClean="0">
                <a:solidFill>
                  <a:schemeClr val="tx1"/>
                </a:solidFill>
                <a:latin typeface="+mj-lt"/>
              </a:rPr>
              <a:t>Note:</a:t>
            </a:r>
          </a:p>
          <a:p>
            <a:pPr>
              <a:spcBef>
                <a:spcPts val="0"/>
              </a:spcBef>
              <a:defRPr/>
            </a:pPr>
            <a:endParaRPr lang="en-US" sz="1600" u="sng" dirty="0">
              <a:solidFill>
                <a:schemeClr val="tx1"/>
              </a:solidFill>
              <a:latin typeface="+mj-lt"/>
            </a:endParaRPr>
          </a:p>
          <a:p>
            <a:pPr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JUnit 5 doesn’t have parameters for @Test !</a:t>
            </a:r>
          </a:p>
          <a:p>
            <a:pPr>
              <a:spcBef>
                <a:spcPts val="0"/>
              </a:spcBef>
              <a:defRPr/>
            </a:pP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Thus cannot use “expected” as in JUnit 4:</a:t>
            </a:r>
          </a:p>
          <a:p>
            <a:pPr>
              <a:spcBef>
                <a:spcPts val="0"/>
              </a:spcBef>
              <a:defRPr/>
            </a:pPr>
            <a:r>
              <a:rPr lang="en-US" sz="1600" dirty="0" smtClean="0">
                <a:solidFill>
                  <a:srgbClr val="646464"/>
                </a:solidFill>
                <a:latin typeface="Courier New" pitchFamily="49" charset="0"/>
              </a:rPr>
              <a:t> </a:t>
            </a:r>
            <a:r>
              <a:rPr lang="en-US" sz="1600" strike="sngStrike" dirty="0" smtClean="0">
                <a:solidFill>
                  <a:srgbClr val="646464"/>
                </a:solidFill>
                <a:latin typeface="Courier New" pitchFamily="49" charset="0"/>
              </a:rPr>
              <a:t>@Test(expected=</a:t>
            </a:r>
            <a:r>
              <a:rPr lang="en-US" sz="1600" strike="sngStrike" dirty="0" err="1" smtClean="0">
                <a:solidFill>
                  <a:srgbClr val="646464"/>
                </a:solidFill>
                <a:latin typeface="Courier New" pitchFamily="49" charset="0"/>
              </a:rPr>
              <a:t>IndexOutOfBoundsException.class</a:t>
            </a:r>
            <a:r>
              <a:rPr lang="en-US" sz="1600" strike="sngStrike" dirty="0" smtClean="0">
                <a:solidFill>
                  <a:srgbClr val="646464"/>
                </a:solidFill>
                <a:latin typeface="Courier New" pitchFamily="49" charset="0"/>
              </a:rPr>
              <a:t>)</a:t>
            </a:r>
            <a:endParaRPr lang="en-US" sz="1600" strike="sngStrike" dirty="0" smtClean="0">
              <a:solidFill>
                <a:schemeClr val="tx1"/>
              </a:solidFill>
              <a:latin typeface="+mj-lt"/>
            </a:endParaRPr>
          </a:p>
          <a:p>
            <a:pPr>
              <a:spcBef>
                <a:spcPts val="0"/>
              </a:spcBef>
              <a:defRPr/>
            </a:pPr>
            <a:endParaRPr lang="en-US" sz="1050" u="sng" dirty="0">
              <a:solidFill>
                <a:srgbClr val="7F0055"/>
              </a:solidFill>
              <a:latin typeface="Courier New" pitchFamily="49" charset="0"/>
            </a:endParaRPr>
          </a:p>
        </p:txBody>
      </p:sp>
      <p:cxnSp>
        <p:nvCxnSpPr>
          <p:cNvPr id="18438" name="Straight Connector 9"/>
          <p:cNvCxnSpPr>
            <a:cxnSpLocks noChangeShapeType="1"/>
          </p:cNvCxnSpPr>
          <p:nvPr/>
        </p:nvCxnSpPr>
        <p:spPr bwMode="auto">
          <a:xfrm flipV="1">
            <a:off x="182563" y="4195763"/>
            <a:ext cx="80772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5301582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D30177-2715-40E0-BFEC-38DD2F08B792}" type="slidenum">
              <a:rPr lang="en-US" altLang="he-IL" sz="1200" b="0"/>
              <a:pPr/>
              <a:t>31</a:t>
            </a:fld>
            <a:endParaRPr lang="en-US" altLang="he-IL" sz="1200" b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JUnit – External Assertion libraries (aka Matchers)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539552" y="1340768"/>
            <a:ext cx="8100899" cy="40446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ts val="100"/>
              </a:spcBef>
              <a:defRPr/>
            </a:pP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Hamcrest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>
              <a:spcBef>
                <a:spcPts val="100"/>
              </a:spcBef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>
              <a:spcBef>
                <a:spcPts val="100"/>
              </a:spcBef>
              <a:defRPr/>
            </a:pP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AssertJ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>
              <a:spcBef>
                <a:spcPts val="100"/>
              </a:spcBef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>
              <a:spcBef>
                <a:spcPts val="100"/>
              </a:spcBef>
              <a:defRPr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Truth</a:t>
            </a:r>
          </a:p>
          <a:p>
            <a:pPr>
              <a:spcBef>
                <a:spcPts val="100"/>
              </a:spcBef>
              <a:defRPr/>
            </a:pPr>
            <a:endParaRPr lang="en-US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>
              <a:spcBef>
                <a:spcPts val="100"/>
              </a:spcBef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>
              <a:spcBef>
                <a:spcPts val="100"/>
              </a:spcBef>
              <a:defRPr/>
            </a:pPr>
            <a:r>
              <a:rPr lang="en-US" sz="1600" dirty="0">
                <a:solidFill>
                  <a:srgbClr val="000000"/>
                </a:solidFill>
                <a:hlinkClick r:id="rId3"/>
              </a:rPr>
              <a:t>https://junit.org/junit5/docs/current/user-guide/#writing-tests-assertions-third-party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endParaRPr lang="en-US" sz="1600" dirty="0" smtClean="0">
              <a:solidFill>
                <a:srgbClr val="000000"/>
              </a:solidFill>
            </a:endParaRPr>
          </a:p>
          <a:p>
            <a:pPr>
              <a:spcBef>
                <a:spcPts val="100"/>
              </a:spcBef>
              <a:defRPr/>
            </a:pPr>
            <a:endParaRPr lang="en-US" sz="600" dirty="0">
              <a:solidFill>
                <a:srgbClr val="000000"/>
              </a:solidFill>
            </a:endParaRPr>
          </a:p>
          <a:p>
            <a:pPr>
              <a:spcBef>
                <a:spcPts val="100"/>
              </a:spcBef>
              <a:defRPr/>
            </a:pPr>
            <a:r>
              <a:rPr lang="en-US" sz="1600" dirty="0">
                <a:solidFill>
                  <a:srgbClr val="000000"/>
                </a:solidFill>
                <a:hlinkClick r:id="rId4"/>
              </a:rPr>
              <a:t>http://hamcrest.org/JavaHamcrest</a:t>
            </a:r>
            <a:r>
              <a:rPr lang="en-US" sz="1600" dirty="0" smtClean="0">
                <a:solidFill>
                  <a:srgbClr val="000000"/>
                </a:solidFill>
                <a:hlinkClick r:id="rId4"/>
              </a:rPr>
              <a:t>/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spcBef>
                <a:spcPts val="100"/>
              </a:spcBef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>
              <a:spcBef>
                <a:spcPts val="100"/>
              </a:spcBef>
              <a:defRPr/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+mj-lt"/>
                <a:hlinkClick r:id="rId5"/>
              </a:rPr>
              <a:t>http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  <a:hlinkClick r:id="rId5"/>
              </a:rPr>
              <a:t>://joel-costigliola.github.io/assertj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+mj-lt"/>
                <a:hlinkClick r:id="rId5"/>
              </a:rPr>
              <a:t>/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</a:p>
          <a:p>
            <a:pPr>
              <a:spcBef>
                <a:spcPts val="100"/>
              </a:spcBef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>
              <a:spcBef>
                <a:spcPts val="100"/>
              </a:spcBef>
              <a:defRPr/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+mj-lt"/>
                <a:hlinkClick r:id="rId6"/>
              </a:rPr>
              <a:t>http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j-lt"/>
                <a:hlinkClick r:id="rId6"/>
              </a:rPr>
              <a:t>://google.github.io/truth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+mj-lt"/>
                <a:hlinkClick r:id="rId6"/>
              </a:rPr>
              <a:t>/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D30177-2715-40E0-BFEC-38DD2F08B792}" type="slidenum">
              <a:rPr lang="en-US" altLang="he-IL" sz="1200" b="0"/>
              <a:pPr/>
              <a:t>32</a:t>
            </a:fld>
            <a:endParaRPr lang="en-US" altLang="he-IL" sz="1200" b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JUnit – Hamcrest Matchers – 1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36550" y="1165225"/>
            <a:ext cx="8569325" cy="45448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100"/>
              </a:spcBef>
              <a:defRPr/>
            </a:pPr>
            <a:r>
              <a:rPr lang="en-US" sz="1400" dirty="0">
                <a:solidFill>
                  <a:srgbClr val="3F7F5F"/>
                </a:solidFill>
                <a:latin typeface="Courier New"/>
              </a:rPr>
              <a:t>// for the basic matchers</a:t>
            </a:r>
          </a:p>
          <a:p>
            <a:pPr>
              <a:spcBef>
                <a:spcPts val="100"/>
              </a:spcBef>
              <a:defRPr/>
            </a:pPr>
            <a:r>
              <a:rPr lang="en-US" sz="1400" dirty="0">
                <a:solidFill>
                  <a:srgbClr val="7F0055"/>
                </a:solidFill>
                <a:latin typeface="Courier New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org.hamcrest.CoreMatchers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.*;</a:t>
            </a:r>
          </a:p>
          <a:p>
            <a:pPr>
              <a:spcBef>
                <a:spcPts val="100"/>
              </a:spcBef>
              <a:defRPr/>
            </a:pPr>
            <a:endParaRPr lang="en-US" sz="1200" dirty="0">
              <a:solidFill>
                <a:srgbClr val="7F0055"/>
              </a:solidFill>
              <a:latin typeface="Courier New" pitchFamily="49" charset="0"/>
            </a:endParaRPr>
          </a:p>
          <a:p>
            <a:pPr>
              <a:spcBef>
                <a:spcPts val="100"/>
              </a:spcBef>
              <a:defRPr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</a:rPr>
              <a:t>HamcrestTestExample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pPr>
              <a:spcBef>
                <a:spcPts val="100"/>
              </a:spcBef>
              <a:defRPr/>
            </a:pPr>
            <a:r>
              <a:rPr lang="en-US" sz="1400" dirty="0">
                <a:solidFill>
                  <a:srgbClr val="646464"/>
                </a:solidFill>
                <a:latin typeface="Courier New" pitchFamily="49" charset="0"/>
              </a:rPr>
              <a:t>  @Test</a:t>
            </a:r>
          </a:p>
          <a:p>
            <a:pPr>
              <a:spcBef>
                <a:spcPts val="100"/>
              </a:spcBef>
              <a:defRPr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  public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itchFamily="49" charset="0"/>
              </a:rPr>
              <a:t>testExample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() {</a:t>
            </a:r>
          </a:p>
          <a:p>
            <a:pPr>
              <a:tabLst>
                <a:tab pos="533400" algn="l"/>
              </a:tabLst>
              <a:defRPr/>
            </a:pPr>
            <a:r>
              <a:rPr lang="en-US" sz="1400" i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i="1" dirty="0" err="1">
                <a:solidFill>
                  <a:srgbClr val="000000"/>
                </a:solidFill>
                <a:latin typeface="Courier New"/>
              </a:rPr>
              <a:t>assertThat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urier New"/>
              </a:rPr>
              <a:t>"a"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, is(</a:t>
            </a:r>
            <a:r>
              <a:rPr lang="en-US" sz="1400" i="1" dirty="0">
                <a:solidFill>
                  <a:srgbClr val="2A00FF"/>
                </a:solidFill>
                <a:latin typeface="Courier New"/>
              </a:rPr>
              <a:t>"a"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>
              <a:tabLst>
                <a:tab pos="533400" algn="l"/>
              </a:tabLst>
              <a:defRPr/>
            </a:pPr>
            <a:r>
              <a:rPr lang="en-US" sz="1400" i="1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400" i="1" dirty="0" err="1">
                <a:solidFill>
                  <a:srgbClr val="000000"/>
                </a:solidFill>
                <a:latin typeface="Courier New"/>
              </a:rPr>
              <a:t>assertThat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urier New"/>
              </a:rPr>
              <a:t>"a"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, is(</a:t>
            </a:r>
            <a:r>
              <a:rPr lang="en-US" sz="1400" i="1" dirty="0">
                <a:solidFill>
                  <a:srgbClr val="2A00FF"/>
                </a:solidFill>
                <a:latin typeface="Courier New"/>
              </a:rPr>
              <a:t>"b"</a:t>
            </a:r>
            <a:r>
              <a:rPr lang="en-US" sz="1400" i="1" dirty="0">
                <a:solidFill>
                  <a:srgbClr val="000000"/>
                </a:solidFill>
                <a:latin typeface="Courier New"/>
              </a:rPr>
              <a:t>));</a:t>
            </a:r>
            <a:endParaRPr lang="en-US" sz="1400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ts val="100"/>
              </a:spcBef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  }</a:t>
            </a:r>
          </a:p>
          <a:p>
            <a:pPr>
              <a:spcBef>
                <a:spcPts val="100"/>
              </a:spcBef>
              <a:defRPr/>
            </a:pPr>
            <a:r>
              <a:rPr lang="en-US" sz="14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>
              <a:spcBef>
                <a:spcPts val="100"/>
              </a:spcBef>
              <a:defRPr/>
            </a:pPr>
            <a:endParaRPr lang="en-US" sz="1800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ts val="100"/>
              </a:spcBef>
              <a:defRPr/>
            </a:pPr>
            <a:r>
              <a:rPr lang="en-US" sz="1400" u="sng" dirty="0">
                <a:solidFill>
                  <a:srgbClr val="000000"/>
                </a:solidFill>
                <a:latin typeface="+mj-lt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:</a:t>
            </a:r>
          </a:p>
          <a:p>
            <a:pPr>
              <a:spcBef>
                <a:spcPts val="100"/>
              </a:spcBef>
              <a:defRPr/>
            </a:pPr>
            <a:endParaRPr lang="en-US" sz="1400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ts val="100"/>
              </a:spcBef>
              <a:defRPr/>
            </a:pPr>
            <a:r>
              <a:rPr lang="en-US" sz="1400" dirty="0" err="1"/>
              <a:t>java.lang.AssertionError</a:t>
            </a:r>
            <a:r>
              <a:rPr lang="en-US" sz="1400" dirty="0"/>
              <a:t>: </a:t>
            </a:r>
          </a:p>
          <a:p>
            <a:pPr>
              <a:spcBef>
                <a:spcPts val="100"/>
              </a:spcBef>
              <a:defRPr/>
            </a:pPr>
            <a:r>
              <a:rPr lang="en-US" sz="1400" dirty="0"/>
              <a:t>Expected: is "b"</a:t>
            </a:r>
          </a:p>
          <a:p>
            <a:pPr>
              <a:spcBef>
                <a:spcPts val="100"/>
              </a:spcBef>
              <a:defRPr/>
            </a:pPr>
            <a:r>
              <a:rPr lang="en-US" sz="1400" dirty="0"/>
              <a:t>     got: "a"</a:t>
            </a:r>
          </a:p>
          <a:p>
            <a:pPr>
              <a:spcBef>
                <a:spcPts val="100"/>
              </a:spcBef>
              <a:defRPr/>
            </a:pPr>
            <a:endParaRPr lang="en-US" sz="1400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ts val="100"/>
              </a:spcBef>
              <a:defRPr/>
            </a:pP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>
              <a:spcBef>
                <a:spcPts val="100"/>
              </a:spcBef>
              <a:defRPr/>
            </a:pPr>
            <a:endParaRPr lang="en-US" sz="14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12493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191D6AF-A58D-42E3-B4AD-22D2905ACB41}" type="slidenum">
              <a:rPr lang="en-US" altLang="he-IL" sz="1200" b="0"/>
              <a:pPr/>
              <a:t>33</a:t>
            </a:fld>
            <a:endParaRPr lang="en-US" altLang="he-IL" sz="1200" b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JUnit – Hamcrest Matchers – 2</a:t>
            </a: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336550" y="1165225"/>
            <a:ext cx="856932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3F7F5F"/>
                </a:solidFill>
                <a:latin typeface="Courier New" panose="02070309020205020404" pitchFamily="49" charset="0"/>
              </a:rPr>
              <a:t>// for the basic matchers: import static org.hamcrest.CoreMatchers.*;</a:t>
            </a: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3F7F5F"/>
                </a:solidFill>
                <a:latin typeface="Courier New" panose="02070309020205020404" pitchFamily="49" charset="0"/>
              </a:rPr>
              <a:t>// for the full list of matchers (instead of the above!)</a:t>
            </a: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import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org.hamcrest.Matchers.*;</a:t>
            </a:r>
          </a:p>
          <a:p>
            <a:pPr>
              <a:spcBef>
                <a:spcPts val="100"/>
              </a:spcBef>
            </a:pPr>
            <a:endParaRPr lang="en-US" altLang="he-IL" sz="120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HamcrestTestExample {</a:t>
            </a: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646464"/>
                </a:solidFill>
                <a:latin typeface="Courier New" panose="02070309020205020404" pitchFamily="49" charset="0"/>
              </a:rPr>
              <a:t>  @Test</a:t>
            </a: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  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testExample() {</a:t>
            </a:r>
          </a:p>
          <a:p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	assertThat(</a:t>
            </a:r>
            <a:r>
              <a:rPr lang="en-US" altLang="he-IL" sz="1400" i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 String[]{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"a"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"e"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"r"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}, hasItemInArray(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	assertThat(</a:t>
            </a:r>
            <a:r>
              <a:rPr lang="en-US" altLang="he-IL" sz="1400" i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 String[]{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"a"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"e"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"r"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}, hasItemInArray(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"d"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ts val="100"/>
              </a:spcBef>
            </a:pPr>
            <a:endParaRPr lang="en-US" altLang="he-IL" sz="18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 u="sng">
                <a:solidFill>
                  <a:srgbClr val="000000"/>
                </a:solidFill>
              </a:rPr>
              <a:t>Output</a:t>
            </a:r>
            <a:r>
              <a:rPr lang="en-US" altLang="he-IL" sz="1400">
                <a:solidFill>
                  <a:srgbClr val="000000"/>
                </a:solidFill>
              </a:rPr>
              <a:t>:</a:t>
            </a:r>
          </a:p>
          <a:p>
            <a:pPr>
              <a:spcBef>
                <a:spcPts val="100"/>
              </a:spcBef>
            </a:pPr>
            <a:endParaRPr lang="en-US" altLang="he-IL" sz="1400">
              <a:solidFill>
                <a:srgbClr val="000000"/>
              </a:solidFill>
            </a:endParaRPr>
          </a:p>
          <a:p>
            <a:r>
              <a:rPr lang="en-US" altLang="he-IL" sz="1400"/>
              <a:t>java.lang.AssertionError: </a:t>
            </a:r>
          </a:p>
          <a:p>
            <a:r>
              <a:rPr lang="en-US" altLang="he-IL" sz="1400"/>
              <a:t>Expected: an array containing "d"</a:t>
            </a:r>
          </a:p>
          <a:p>
            <a:r>
              <a:rPr lang="pt-BR" altLang="he-IL" sz="1400"/>
              <a:t>     got: ["a", "b", "e", "r"]</a:t>
            </a:r>
          </a:p>
          <a:p>
            <a:pPr>
              <a:spcBef>
                <a:spcPts val="100"/>
              </a:spcBef>
            </a:pPr>
            <a:endParaRPr lang="en-US" altLang="he-IL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7236351-27D8-4746-BC39-1F14CD3D99B9}" type="slidenum">
              <a:rPr lang="en-US" altLang="he-IL" sz="1200" b="0"/>
              <a:pPr/>
              <a:t>34</a:t>
            </a:fld>
            <a:endParaRPr lang="en-US" altLang="he-IL" sz="1200" b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JUnit – Hamcrest Matchers – 3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336550" y="1165225"/>
            <a:ext cx="8569325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import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org.hamcrest.Matchers.*;</a:t>
            </a:r>
          </a:p>
          <a:p>
            <a:pPr>
              <a:spcBef>
                <a:spcPts val="100"/>
              </a:spcBef>
            </a:pPr>
            <a:endParaRPr lang="en-US" altLang="he-IL" sz="120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HamcrestTestExample {</a:t>
            </a: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646464"/>
                </a:solidFill>
                <a:latin typeface="Courier New" panose="02070309020205020404" pitchFamily="49" charset="0"/>
              </a:rPr>
              <a:t>  @Test</a:t>
            </a: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  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testExample() {</a:t>
            </a:r>
          </a:p>
          <a:p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	assertThat(Arrays.asList(</a:t>
            </a:r>
            <a:r>
              <a:rPr lang="en-US" altLang="he-IL" sz="1400" i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 String[]{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"a"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"e"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"r"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}),</a:t>
            </a:r>
            <a:b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		hasItem(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	assertThat(Arrays.asList(</a:t>
            </a:r>
            <a:r>
              <a:rPr lang="en-US" altLang="he-IL" sz="1400" i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 String[]{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"a"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"e"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"r"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}),</a:t>
            </a:r>
            <a:b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		hasItem(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"f"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  <a:endParaRPr lang="en-US" altLang="he-IL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ts val="100"/>
              </a:spcBef>
            </a:pPr>
            <a:endParaRPr lang="en-US" altLang="he-IL" sz="18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 u="sng">
                <a:solidFill>
                  <a:srgbClr val="000000"/>
                </a:solidFill>
              </a:rPr>
              <a:t>Output</a:t>
            </a:r>
            <a:r>
              <a:rPr lang="en-US" altLang="he-IL" sz="1400">
                <a:solidFill>
                  <a:srgbClr val="000000"/>
                </a:solidFill>
              </a:rPr>
              <a:t>:</a:t>
            </a:r>
          </a:p>
          <a:p>
            <a:pPr>
              <a:spcBef>
                <a:spcPts val="100"/>
              </a:spcBef>
            </a:pPr>
            <a:endParaRPr lang="en-US" altLang="he-IL" sz="1200">
              <a:solidFill>
                <a:srgbClr val="000000"/>
              </a:solidFill>
            </a:endParaRPr>
          </a:p>
          <a:p>
            <a:r>
              <a:rPr lang="en-US" altLang="he-IL" sz="1400"/>
              <a:t>java.lang.AssertionError: </a:t>
            </a:r>
          </a:p>
          <a:p>
            <a:r>
              <a:rPr lang="en-US" altLang="he-IL" sz="1400"/>
              <a:t>Expected: a collection containing "f"</a:t>
            </a:r>
          </a:p>
          <a:p>
            <a:r>
              <a:rPr lang="pt-BR" altLang="he-IL" sz="1400"/>
              <a:t>     got: &lt;[a, b, e, r]&gt;</a:t>
            </a:r>
          </a:p>
          <a:p>
            <a:pPr>
              <a:spcBef>
                <a:spcPts val="100"/>
              </a:spcBef>
            </a:pPr>
            <a:endParaRPr lang="en-US" altLang="he-IL" sz="1400">
              <a:solidFill>
                <a:srgbClr val="000000"/>
              </a:solidFill>
            </a:endParaRPr>
          </a:p>
          <a:p>
            <a:pPr>
              <a:spcBef>
                <a:spcPts val="100"/>
              </a:spcBef>
            </a:pPr>
            <a:endParaRPr lang="en-US" altLang="he-IL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339324A-C93C-4C0B-88F9-116B20B5E35F}" type="slidenum">
              <a:rPr lang="en-US" altLang="he-IL" sz="1200" b="0"/>
              <a:pPr/>
              <a:t>35</a:t>
            </a:fld>
            <a:endParaRPr lang="en-US" altLang="he-IL" sz="1200" b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JUnit – Hamcrest Matchers – 4</a:t>
            </a:r>
          </a:p>
        </p:txBody>
      </p:sp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336550" y="1165225"/>
            <a:ext cx="856932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import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org.hamcrest.Matchers.*;</a:t>
            </a:r>
          </a:p>
          <a:p>
            <a:pPr>
              <a:spcBef>
                <a:spcPts val="100"/>
              </a:spcBef>
            </a:pPr>
            <a:endParaRPr lang="en-US" altLang="he-IL" sz="120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HamcrestTestExample {</a:t>
            </a: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646464"/>
                </a:solidFill>
                <a:latin typeface="Courier New" panose="02070309020205020404" pitchFamily="49" charset="0"/>
              </a:rPr>
              <a:t>  @Test</a:t>
            </a: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  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testExample() {</a:t>
            </a:r>
          </a:p>
          <a:p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	assertThat(Arrays.asList(</a:t>
            </a:r>
            <a:r>
              <a:rPr lang="en-US" altLang="he-IL" sz="1400" i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 String[]{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"o"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"t"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"q"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"z"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}),</a:t>
            </a:r>
            <a:b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		hasItem(lessThan(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"f"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)));</a:t>
            </a:r>
          </a:p>
          <a:p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	assertThat(Arrays.asList(</a:t>
            </a:r>
            <a:r>
              <a:rPr lang="en-US" altLang="he-IL" sz="1400" i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 String[]{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"o"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"t"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"q"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"z"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}), 	</a:t>
            </a:r>
            <a:b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		hasItem(lessThan(</a:t>
            </a:r>
            <a:r>
              <a:rPr lang="en-US" altLang="he-IL" sz="1400" i="1">
                <a:solidFill>
                  <a:srgbClr val="2A00FF"/>
                </a:solidFill>
                <a:latin typeface="Courier New" panose="02070309020205020404" pitchFamily="49" charset="0"/>
              </a:rPr>
              <a:t>"w"</a:t>
            </a:r>
            <a:r>
              <a:rPr lang="en-US" altLang="he-IL" sz="1400" i="1">
                <a:solidFill>
                  <a:srgbClr val="000000"/>
                </a:solidFill>
                <a:latin typeface="Courier New" panose="02070309020205020404" pitchFamily="49" charset="0"/>
              </a:rPr>
              <a:t>)));</a:t>
            </a:r>
            <a:endParaRPr lang="en-US" altLang="he-IL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 }</a:t>
            </a:r>
          </a:p>
          <a:p>
            <a:pPr>
              <a:spcBef>
                <a:spcPts val="100"/>
              </a:spcBef>
            </a:pP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ts val="100"/>
              </a:spcBef>
            </a:pPr>
            <a:endParaRPr lang="en-US" altLang="he-IL" sz="18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100"/>
              </a:spcBef>
            </a:pPr>
            <a:r>
              <a:rPr lang="en-US" altLang="he-IL" sz="1400" u="sng">
                <a:solidFill>
                  <a:srgbClr val="000000"/>
                </a:solidFill>
              </a:rPr>
              <a:t>Output</a:t>
            </a:r>
            <a:r>
              <a:rPr lang="en-US" altLang="he-IL" sz="1400">
                <a:solidFill>
                  <a:srgbClr val="000000"/>
                </a:solidFill>
              </a:rPr>
              <a:t>:</a:t>
            </a:r>
          </a:p>
          <a:p>
            <a:pPr>
              <a:spcBef>
                <a:spcPts val="100"/>
              </a:spcBef>
            </a:pPr>
            <a:endParaRPr lang="en-US" altLang="he-IL" sz="1200">
              <a:solidFill>
                <a:srgbClr val="000000"/>
              </a:solidFill>
            </a:endParaRPr>
          </a:p>
          <a:p>
            <a:r>
              <a:rPr lang="en-US" altLang="he-IL" sz="1400"/>
              <a:t>java.lang.AssertionError: </a:t>
            </a:r>
          </a:p>
          <a:p>
            <a:r>
              <a:rPr lang="en-US" altLang="he-IL" sz="1400"/>
              <a:t>Expected: a collection containing a value less than "f"</a:t>
            </a:r>
          </a:p>
          <a:p>
            <a:r>
              <a:rPr lang="pl-PL" altLang="he-IL" sz="1400"/>
              <a:t>     got: &lt;[o, t, q, z]&gt;</a:t>
            </a:r>
          </a:p>
          <a:p>
            <a:pPr>
              <a:spcBef>
                <a:spcPts val="100"/>
              </a:spcBef>
            </a:pPr>
            <a:endParaRPr lang="en-US" altLang="he-IL" sz="1400">
              <a:solidFill>
                <a:srgbClr val="000000"/>
              </a:solidFill>
            </a:endParaRPr>
          </a:p>
          <a:p>
            <a:pPr>
              <a:spcBef>
                <a:spcPts val="100"/>
              </a:spcBef>
            </a:pPr>
            <a:endParaRPr lang="en-US" altLang="he-IL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450C46-0197-4F20-A3C9-66C4EA06FCB2}" type="slidenum">
              <a:rPr lang="en-US" altLang="he-IL" sz="1200" b="0"/>
              <a:pPr/>
              <a:t>36</a:t>
            </a:fld>
            <a:endParaRPr lang="en-US" altLang="he-IL" sz="1200" b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JUnit – Hamcrest Matchers – classpath note!</a:t>
            </a: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665163" y="1274763"/>
            <a:ext cx="7594600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1588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u="sng" dirty="0" smtClean="0"/>
              <a:t>JUnit 4 Note</a:t>
            </a:r>
            <a:r>
              <a:rPr lang="en-US" altLang="he-IL" sz="2000" dirty="0" smtClean="0"/>
              <a:t>: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800" dirty="0" smtClean="0"/>
              <a:t>If </a:t>
            </a:r>
            <a:r>
              <a:rPr lang="en-US" altLang="he-IL" sz="1800" dirty="0"/>
              <a:t>you want to use the additional matchers from </a:t>
            </a:r>
            <a:r>
              <a:rPr lang="en-US" altLang="he-IL" sz="1800" dirty="0" err="1"/>
              <a:t>hamcrest</a:t>
            </a:r>
            <a:r>
              <a:rPr lang="en-US" altLang="he-IL" sz="1800" dirty="0"/>
              <a:t> make sure to put the </a:t>
            </a:r>
            <a:r>
              <a:rPr lang="en-US" altLang="he-IL" sz="1800" dirty="0" err="1"/>
              <a:t>hamcrest</a:t>
            </a:r>
            <a:r>
              <a:rPr lang="en-US" altLang="he-IL" sz="1800" dirty="0"/>
              <a:t> jar before the </a:t>
            </a:r>
            <a:r>
              <a:rPr lang="en-US" altLang="he-IL" sz="1800" dirty="0" err="1"/>
              <a:t>junit</a:t>
            </a:r>
            <a:r>
              <a:rPr lang="en-US" altLang="he-IL" sz="1800" dirty="0"/>
              <a:t> jar in your </a:t>
            </a:r>
            <a:r>
              <a:rPr lang="en-US" altLang="he-IL" sz="1800" dirty="0" err="1"/>
              <a:t>classpath</a:t>
            </a:r>
            <a:r>
              <a:rPr lang="en-US" altLang="he-IL" sz="1800" dirty="0" smtClean="0"/>
              <a:t>!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800" dirty="0" smtClean="0"/>
              <a:t>Or use JUnit 4 distribution that comes without </a:t>
            </a:r>
            <a:r>
              <a:rPr lang="en-US" altLang="he-IL" sz="1800" dirty="0" err="1" smtClean="0"/>
              <a:t>hamcrest</a:t>
            </a:r>
            <a:r>
              <a:rPr lang="en-US" altLang="he-IL" sz="1800" dirty="0" smtClean="0"/>
              <a:t> core</a:t>
            </a:r>
            <a:endParaRPr lang="en-US" altLang="he-IL" sz="18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18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800" dirty="0"/>
              <a:t>(JUnit provides a different version of the core </a:t>
            </a:r>
            <a:r>
              <a:rPr lang="en-US" altLang="he-IL" sz="1800" dirty="0" err="1"/>
              <a:t>hamcrest</a:t>
            </a:r>
            <a:r>
              <a:rPr lang="en-US" altLang="he-IL" sz="1800" dirty="0"/>
              <a:t>…</a:t>
            </a:r>
            <a:br>
              <a:rPr lang="en-US" altLang="he-IL" sz="1800" dirty="0"/>
            </a:br>
            <a:r>
              <a:rPr lang="en-US" altLang="he-IL" sz="1600" dirty="0"/>
              <a:t>same problem as with the </a:t>
            </a:r>
            <a:r>
              <a:rPr lang="en-US" altLang="he-IL" sz="1600" dirty="0" err="1"/>
              <a:t>Xalan</a:t>
            </a:r>
            <a:r>
              <a:rPr lang="en-US" altLang="he-IL" sz="1600" dirty="0"/>
              <a:t> that comes with Java</a:t>
            </a:r>
            <a:r>
              <a:rPr lang="en-US" altLang="he-IL" sz="1800" dirty="0" smtClean="0"/>
              <a:t>)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u="sng" dirty="0" smtClean="0"/>
              <a:t>JUnit 5 Note</a:t>
            </a:r>
            <a:r>
              <a:rPr lang="en-US" altLang="he-IL" sz="2000" dirty="0" smtClean="0"/>
              <a:t>: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800" dirty="0" smtClean="0"/>
              <a:t>JUnit doesn’t bring </a:t>
            </a:r>
            <a:r>
              <a:rPr lang="en-US" altLang="he-IL" sz="1800" dirty="0" err="1" smtClean="0"/>
              <a:t>hamcrest</a:t>
            </a:r>
            <a:r>
              <a:rPr lang="en-US" altLang="he-IL" sz="1800" dirty="0" smtClean="0"/>
              <a:t> at all – you need to bring it</a:t>
            </a:r>
            <a:endParaRPr lang="en-US" altLang="he-IL" sz="18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450C46-0197-4F20-A3C9-66C4EA06FCB2}" type="slidenum">
              <a:rPr lang="en-US" altLang="he-IL" sz="1200" b="0"/>
              <a:pPr/>
              <a:t>37</a:t>
            </a:fld>
            <a:endParaRPr lang="en-US" altLang="he-IL" sz="1200" b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Where in the project?</a:t>
            </a: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665163" y="1274763"/>
            <a:ext cx="4554909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1588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 smtClean="0"/>
              <a:t>Test code location:</a:t>
            </a:r>
          </a:p>
          <a:p>
            <a:pPr lvl="1"/>
            <a:r>
              <a:rPr lang="en-US" sz="2000" i="1" dirty="0" smtClean="0"/>
              <a:t>&lt;</a:t>
            </a:r>
            <a:r>
              <a:rPr lang="en-US" sz="2000" i="1" dirty="0" err="1" smtClean="0"/>
              <a:t>projectDir</a:t>
            </a:r>
            <a:r>
              <a:rPr lang="en-US" sz="2000" i="1" dirty="0" smtClean="0"/>
              <a:t>&gt;/</a:t>
            </a:r>
            <a:r>
              <a:rPr lang="en-US" sz="2000" i="1" dirty="0" err="1" smtClean="0"/>
              <a:t>src</a:t>
            </a:r>
            <a:r>
              <a:rPr lang="en-US" sz="2000" i="1" dirty="0" smtClean="0"/>
              <a:t>/test/java/</a:t>
            </a:r>
          </a:p>
          <a:p>
            <a:pPr lvl="1"/>
            <a:r>
              <a:rPr lang="en-US" sz="2000" dirty="0" smtClean="0"/>
              <a:t>Same package as the tested code (why?)</a:t>
            </a:r>
          </a:p>
          <a:p>
            <a:pPr marL="342900" lvl="1" indent="0">
              <a:buNone/>
            </a:pPr>
            <a:endParaRPr lang="en-US" dirty="0" smtClean="0"/>
          </a:p>
          <a:p>
            <a:r>
              <a:rPr lang="en-US" dirty="0" smtClean="0"/>
              <a:t>Naming convention:</a:t>
            </a:r>
          </a:p>
          <a:p>
            <a:pPr lvl="1"/>
            <a:r>
              <a:rPr lang="en-US" sz="2000" dirty="0" smtClean="0"/>
              <a:t>User.java </a:t>
            </a:r>
            <a:r>
              <a:rPr lang="en-US" sz="2000" dirty="0" smtClean="0">
                <a:sym typeface="Wingdings" panose="05000000000000000000" pitchFamily="2" charset="2"/>
              </a:rPr>
              <a:t> User</a:t>
            </a:r>
            <a:r>
              <a:rPr lang="en-US" sz="2000" dirty="0">
                <a:sym typeface="Wingdings" panose="05000000000000000000" pitchFamily="2" charset="2"/>
              </a:rPr>
              <a:t>Test</a:t>
            </a:r>
            <a:r>
              <a:rPr lang="en-US" sz="2000" dirty="0" smtClean="0">
                <a:sym typeface="Wingdings" panose="05000000000000000000" pitchFamily="2" charset="2"/>
              </a:rPr>
              <a:t>.java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Usually 1:1 relation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590" y="1321953"/>
            <a:ext cx="3049760" cy="41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0132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450C46-0197-4F20-A3C9-66C4EA06FCB2}" type="slidenum">
              <a:rPr lang="en-US" altLang="he-IL" sz="1200" b="0"/>
              <a:pPr/>
              <a:t>38</a:t>
            </a:fld>
            <a:endParaRPr lang="en-US" altLang="he-IL" sz="1200" b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Adding JUnit to Our Project</a:t>
            </a: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287524" y="1274762"/>
            <a:ext cx="8496943" cy="49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1588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u="sng" dirty="0" smtClean="0"/>
              <a:t>JUnit + IDE =&gt; no need to add external JAR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300" u="sng" dirty="0" smtClean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600" u="sng" dirty="0" smtClean="0"/>
              <a:t>IntelliJ:</a:t>
            </a:r>
            <a:endParaRPr lang="en-US" altLang="he-IL" sz="1400" dirty="0" smtClean="0">
              <a:hlinkClick r:id="rId3"/>
            </a:endParaRP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600" dirty="0" smtClean="0">
                <a:hlinkClick r:id="rId3"/>
              </a:rPr>
              <a:t>https://www.jetbrains.com/help/idea/configuring-testing-libraries.html</a:t>
            </a:r>
            <a:endParaRPr lang="en-US" altLang="he-IL" sz="1600" dirty="0" smtClean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600" dirty="0" smtClean="0">
                <a:hlinkClick r:id="rId4"/>
              </a:rPr>
              <a:t>https://www.jetbrains.com/help/idea/creating-tests.html</a:t>
            </a:r>
            <a:r>
              <a:rPr lang="en-US" altLang="he-IL" sz="1600" dirty="0" smtClean="0"/>
              <a:t> 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300" u="sng" dirty="0" smtClean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600" u="sng" dirty="0" smtClean="0"/>
              <a:t>Eclipse:</a:t>
            </a:r>
            <a:endParaRPr lang="en-US" altLang="he-IL" sz="1600" dirty="0" smtClean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600" dirty="0" smtClean="0">
                <a:hlinkClick r:id="rId5"/>
              </a:rPr>
              <a:t>https://courses.cs.washington.edu/courses/cse143/11wi/eclipse-tutorial/junit.shtml</a:t>
            </a:r>
            <a:r>
              <a:rPr lang="en-US" altLang="he-IL" sz="1600" dirty="0" smtClean="0"/>
              <a:t> </a:t>
            </a:r>
            <a:endParaRPr lang="en-US" altLang="he-IL" sz="16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1600" dirty="0" smtClean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u="sng" dirty="0" err="1" smtClean="0"/>
              <a:t>Hamcrest</a:t>
            </a:r>
            <a:r>
              <a:rPr lang="en-US" altLang="he-IL" sz="2000" u="sng" dirty="0" smtClean="0"/>
              <a:t> – need to add external JAR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300" u="sng" dirty="0" smtClean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600" u="sng" dirty="0" smtClean="0"/>
              <a:t>IntelliJ: 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600" dirty="0" smtClean="0">
                <a:hlinkClick r:id="rId6"/>
              </a:rPr>
              <a:t>https://stackoverflow.com/questions/1051640/correct-way-to-add-external-jars-lib-jar-to-an-intellij-idea-project</a:t>
            </a:r>
            <a:r>
              <a:rPr lang="en-US" altLang="he-IL" sz="1600" dirty="0" smtClean="0"/>
              <a:t> </a:t>
            </a:r>
            <a:endParaRPr lang="en-US" altLang="he-IL" sz="16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300" u="sng" dirty="0" smtClean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600" u="sng" dirty="0" smtClean="0"/>
              <a:t>Eclipse:</a:t>
            </a:r>
            <a:endParaRPr lang="en-US" altLang="he-IL" sz="1600" dirty="0" smtClean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600" dirty="0" smtClean="0">
                <a:hlinkClick r:id="rId7"/>
              </a:rPr>
              <a:t>https://arjunkrishnababu96.github.io/using-junit-with-eclipse/</a:t>
            </a:r>
            <a:r>
              <a:rPr lang="en-US" altLang="he-IL" sz="1600" dirty="0" smtClean="0"/>
              <a:t> - step 2 for </a:t>
            </a:r>
            <a:r>
              <a:rPr lang="en-US" altLang="he-IL" sz="1600" dirty="0" err="1" smtClean="0"/>
              <a:t>hamcrest</a:t>
            </a:r>
            <a:r>
              <a:rPr lang="en-US" altLang="he-IL" sz="1600" dirty="0" smtClean="0"/>
              <a:t> only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1800" dirty="0" smtClean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800" dirty="0" smtClean="0"/>
              <a:t>* </a:t>
            </a:r>
            <a:r>
              <a:rPr lang="en-US" altLang="he-IL" sz="1800" u="sng" dirty="0" smtClean="0"/>
              <a:t>Note</a:t>
            </a:r>
            <a:r>
              <a:rPr lang="en-US" altLang="he-IL" sz="1800" dirty="0" smtClean="0"/>
              <a:t>: we will later manage this with Maven</a:t>
            </a:r>
            <a:endParaRPr lang="en-US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4458651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0" y="0"/>
            <a:ext cx="5338763" cy="6859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he-IL" altLang="he-IL" b="0"/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4559300" y="0"/>
            <a:ext cx="1541463" cy="6858000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24580" name="Rectangle 5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0" y="2995613"/>
            <a:ext cx="5330825" cy="844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720000" rIns="540000"/>
          <a:lstStyle/>
          <a:p>
            <a:pPr marL="0" indent="0" eaLnBrk="1" hangingPunct="1">
              <a:lnSpc>
                <a:spcPct val="87000"/>
              </a:lnSpc>
            </a:pPr>
            <a:r>
              <a:rPr lang="en-US" altLang="he-IL" smtClean="0"/>
              <a:t>Exercises</a:t>
            </a:r>
          </a:p>
        </p:txBody>
      </p:sp>
      <p:pic>
        <p:nvPicPr>
          <p:cNvPr id="24581" name="Picture 7" descr="http://t1.gstatic.com/images?q=tbn:EShNEGzwu_KKOM:http://treadmillscentral.com/images/eff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13" y="2114550"/>
            <a:ext cx="2332037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BDDD9B1-6C99-47C5-A2BC-BC3E35C4A07B}" type="slidenum">
              <a:rPr lang="en-US" altLang="he-IL" sz="1200" b="0"/>
              <a:pPr/>
              <a:t>4</a:t>
            </a:fld>
            <a:endParaRPr lang="en-US" altLang="he-IL" sz="1200" b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Java Advanced Unit Testing – Goals</a:t>
            </a:r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765175" y="1295400"/>
            <a:ext cx="7947025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30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dirty="0" smtClean="0"/>
              <a:t>Understand the idea of Unit Testing (and TDD)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dirty="0" smtClean="0"/>
              <a:t>Practice </a:t>
            </a:r>
            <a:r>
              <a:rPr lang="en-US" altLang="he-IL" sz="2000" dirty="0"/>
              <a:t>JUnit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dirty="0"/>
              <a:t>Meet the more advanced features of </a:t>
            </a:r>
            <a:r>
              <a:rPr lang="en-US" altLang="he-IL" sz="2000" dirty="0" smtClean="0"/>
              <a:t>Junit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dirty="0" smtClean="0"/>
              <a:t>If time permits: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1800" dirty="0" smtClean="0"/>
              <a:t>Understand </a:t>
            </a:r>
            <a:r>
              <a:rPr lang="en-US" altLang="he-IL" sz="1800" dirty="0"/>
              <a:t>the need for Mock objects and learn</a:t>
            </a:r>
            <a:br>
              <a:rPr lang="en-US" altLang="he-IL" sz="1800" dirty="0"/>
            </a:br>
            <a:r>
              <a:rPr lang="en-US" altLang="he-IL" sz="1800" dirty="0"/>
              <a:t>the relevant technologies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1800" dirty="0" smtClean="0"/>
              <a:t>Discuss additional </a:t>
            </a:r>
            <a:r>
              <a:rPr lang="en-US" altLang="he-IL" sz="1800" dirty="0"/>
              <a:t>testing tools and technologies:</a:t>
            </a:r>
            <a:br>
              <a:rPr lang="en-US" altLang="he-IL" sz="1800" dirty="0"/>
            </a:br>
            <a:r>
              <a:rPr lang="en-US" altLang="he-IL" sz="1800" dirty="0"/>
              <a:t>web testing, </a:t>
            </a:r>
            <a:r>
              <a:rPr lang="en-US" altLang="he-IL" sz="1800" dirty="0" err="1"/>
              <a:t>db</a:t>
            </a:r>
            <a:r>
              <a:rPr lang="en-US" altLang="he-IL" sz="1800" dirty="0"/>
              <a:t> testing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endParaRPr lang="en-US" altLang="he-IL" sz="2000" u="sng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r>
              <a:rPr lang="en-US" altLang="he-IL" sz="2000" u="sng" dirty="0"/>
              <a:t>Prerequisite</a:t>
            </a:r>
            <a:r>
              <a:rPr lang="en-US" altLang="he-IL" sz="2000" dirty="0"/>
              <a:t>: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dirty="0"/>
              <a:t>Java knowledge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3EB9A2D-A4CA-41DB-AE9D-56CEBD384913}" type="slidenum">
              <a:rPr lang="en-US" altLang="he-IL" sz="1200" b="0"/>
              <a:pPr/>
              <a:t>40</a:t>
            </a:fld>
            <a:endParaRPr lang="en-US" altLang="he-IL" sz="1200" b="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Exercise 1 – Test for HashMap</a:t>
            </a:r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665163" y="1274763"/>
            <a:ext cx="7558087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30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Write a JUnit test that checks the public interface of </a:t>
            </a:r>
            <a:r>
              <a:rPr lang="en-US" altLang="he-IL" sz="2000" dirty="0" err="1"/>
              <a:t>java.utils.HashMap</a:t>
            </a:r>
            <a:endParaRPr lang="en-US" altLang="he-IL" sz="20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You may want to use </a:t>
            </a:r>
            <a:r>
              <a:rPr lang="en-US" altLang="he-IL" sz="2000" dirty="0" err="1"/>
              <a:t>Hamcrest</a:t>
            </a:r>
            <a:r>
              <a:rPr lang="en-US" altLang="he-IL" sz="2000" dirty="0"/>
              <a:t> matchers.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42E51AD-E313-490F-86D8-456FDE42566B}" type="slidenum">
              <a:rPr lang="en-US" altLang="he-IL" sz="1200" b="0"/>
              <a:pPr/>
              <a:t>41</a:t>
            </a:fld>
            <a:endParaRPr lang="en-US" altLang="he-IL" sz="1200" b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Exercise 2 – Test for NumCollection</a:t>
            </a:r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300038" y="1295400"/>
            <a:ext cx="8689975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445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he-IL" sz="11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NumCollection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implements</a:t>
            </a:r>
            <a:r>
              <a:rPr lang="en-US" altLang="he-IL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Iterable</a:t>
            </a:r>
            <a:r>
              <a:rPr lang="en-US" altLang="he-IL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&lt;Integer&gt; {</a:t>
            </a:r>
            <a:endParaRPr lang="en-US" altLang="he-IL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/**</a:t>
            </a:r>
            <a:endParaRPr lang="en-US" altLang="he-IL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*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Constructs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new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err="1">
                <a:solidFill>
                  <a:srgbClr val="3F5FBF"/>
                </a:solidFill>
                <a:latin typeface="Courier New" panose="02070309020205020404" pitchFamily="49" charset="0"/>
              </a:rPr>
              <a:t>NumberCollection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from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string.</a:t>
            </a: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*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7F9FBF"/>
                </a:solidFill>
                <a:latin typeface="Courier New" panose="02070309020205020404" pitchFamily="49" charset="0"/>
              </a:rPr>
              <a:t>@</a:t>
            </a:r>
            <a:r>
              <a:rPr lang="en-US" altLang="he-IL" sz="1100" dirty="0" err="1">
                <a:solidFill>
                  <a:srgbClr val="7F9FBF"/>
                </a:solidFill>
                <a:latin typeface="Courier New" panose="02070309020205020404" pitchFamily="49" charset="0"/>
              </a:rPr>
              <a:t>param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err="1">
                <a:solidFill>
                  <a:srgbClr val="3F5FBF"/>
                </a:solidFill>
                <a:latin typeface="Courier New" panose="02070309020205020404" pitchFamily="49" charset="0"/>
              </a:rPr>
              <a:t>numCollectionStr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string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representing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number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collection,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in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the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format:</a:t>
            </a:r>
          </a:p>
          <a:p>
            <a:pPr lvl="1">
              <a:spcBef>
                <a:spcPts val="400"/>
              </a:spcBef>
            </a:pPr>
            <a:r>
              <a:rPr lang="en-US" altLang="he-IL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*</a:t>
            </a:r>
            <a:r>
              <a:rPr lang="en-US" altLang="he-IL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5</a:t>
            </a:r>
            <a:r>
              <a:rPr lang="en-US" altLang="he-IL" sz="1100" dirty="0" smtClean="0">
                <a:solidFill>
                  <a:srgbClr val="7F7F9F"/>
                </a:solidFill>
                <a:latin typeface="Courier New" panose="02070309020205020404" pitchFamily="49" charset="0"/>
              </a:rPr>
              <a:t>-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99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101,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223 &lt;</a:t>
            </a:r>
            <a:r>
              <a:rPr lang="en-US" altLang="he-IL" sz="1100" dirty="0" err="1">
                <a:solidFill>
                  <a:srgbClr val="3F5FBF"/>
                </a:solidFill>
                <a:latin typeface="Courier New" panose="02070309020205020404" pitchFamily="49" charset="0"/>
              </a:rPr>
              <a:t>br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/&gt;</a:t>
            </a: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*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Numbers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MUST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be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sorted,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otherwise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an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exception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of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type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err="1">
                <a:solidFill>
                  <a:srgbClr val="3F5FBF"/>
                </a:solidFill>
                <a:latin typeface="Courier New" panose="02070309020205020404" pitchFamily="49" charset="0"/>
              </a:rPr>
              <a:t>UnsortedValuesException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is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thrown.</a:t>
            </a: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*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Negative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numbers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are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also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allowed,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for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example: &lt;</a:t>
            </a:r>
            <a:r>
              <a:rPr lang="en-US" altLang="he-IL" sz="1100" dirty="0" err="1">
                <a:solidFill>
                  <a:srgbClr val="3F5FBF"/>
                </a:solidFill>
                <a:latin typeface="Courier New" panose="02070309020205020404" pitchFamily="49" charset="0"/>
              </a:rPr>
              <a:t>br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/&gt;</a:t>
            </a: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*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7F7F9F"/>
                </a:solidFill>
                <a:latin typeface="Courier New" panose="02070309020205020404" pitchFamily="49" charset="0"/>
              </a:rPr>
              <a:t>-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20</a:t>
            </a:r>
            <a:r>
              <a:rPr lang="en-US" altLang="he-IL" sz="1100" dirty="0">
                <a:solidFill>
                  <a:srgbClr val="7F7F9F"/>
                </a:solidFill>
                <a:latin typeface="Courier New" panose="02070309020205020404" pitchFamily="49" charset="0"/>
              </a:rPr>
              <a:t>--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18,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7F7F9F"/>
                </a:solidFill>
                <a:latin typeface="Courier New" panose="02070309020205020404" pitchFamily="49" charset="0"/>
              </a:rPr>
              <a:t>-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2</a:t>
            </a:r>
            <a:r>
              <a:rPr lang="en-US" altLang="he-IL" sz="1100" dirty="0" smtClean="0">
                <a:solidFill>
                  <a:srgbClr val="7F7F9F"/>
                </a:solidFill>
                <a:latin typeface="Courier New" panose="02070309020205020404" pitchFamily="49" charset="0"/>
              </a:rPr>
              <a:t>-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2, 5,</a:t>
            </a:r>
            <a:r>
              <a:rPr lang="en-US" altLang="he-IL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7</a:t>
            </a:r>
            <a:r>
              <a:rPr lang="en-US" altLang="he-IL" sz="1100" dirty="0" smtClean="0">
                <a:solidFill>
                  <a:srgbClr val="7F7F9F"/>
                </a:solidFill>
                <a:latin typeface="Courier New" panose="02070309020205020404" pitchFamily="49" charset="0"/>
              </a:rPr>
              <a:t>-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9&lt;</a:t>
            </a:r>
            <a:r>
              <a:rPr lang="en-US" altLang="he-IL" sz="1100" dirty="0" err="1" smtClean="0">
                <a:solidFill>
                  <a:srgbClr val="3F5FBF"/>
                </a:solidFill>
                <a:latin typeface="Courier New" panose="02070309020205020404" pitchFamily="49" charset="0"/>
              </a:rPr>
              <a:t>br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/&gt;</a:t>
            </a: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*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Above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represents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the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following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set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of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numbers: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7F7F9F"/>
                </a:solidFill>
                <a:latin typeface="Courier New" panose="02070309020205020404" pitchFamily="49" charset="0"/>
              </a:rPr>
              <a:t>-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20,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7F7F9F"/>
                </a:solidFill>
                <a:latin typeface="Courier New" panose="02070309020205020404" pitchFamily="49" charset="0"/>
              </a:rPr>
              <a:t>-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19,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7F7F9F"/>
                </a:solidFill>
                <a:latin typeface="Courier New" panose="02070309020205020404" pitchFamily="49" charset="0"/>
              </a:rPr>
              <a:t>-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18,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7F7F9F"/>
                </a:solidFill>
                <a:latin typeface="Courier New" panose="02070309020205020404" pitchFamily="49" charset="0"/>
              </a:rPr>
              <a:t>-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2,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7F7F9F"/>
                </a:solidFill>
                <a:latin typeface="Courier New" panose="02070309020205020404" pitchFamily="49" charset="0"/>
              </a:rPr>
              <a:t>-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1,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0,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1,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2, 5,</a:t>
            </a:r>
            <a:r>
              <a:rPr lang="en-US" altLang="he-IL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7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8,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9</a:t>
            </a:r>
            <a:endParaRPr lang="en-US" altLang="he-IL" sz="1100" dirty="0">
              <a:solidFill>
                <a:srgbClr val="3F5FBF"/>
              </a:solidFill>
              <a:latin typeface="Courier New" panose="02070309020205020404" pitchFamily="49" charset="0"/>
            </a:endParaRP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*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7F9FBF"/>
                </a:solidFill>
                <a:latin typeface="Courier New" panose="02070309020205020404" pitchFamily="49" charset="0"/>
              </a:rPr>
              <a:t>@throws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err="1">
                <a:solidFill>
                  <a:srgbClr val="3F5FBF"/>
                </a:solidFill>
                <a:latin typeface="Courier New" panose="02070309020205020404" pitchFamily="49" charset="0"/>
              </a:rPr>
              <a:t>UnsortedValuesException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if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the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numbers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are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in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the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string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provided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are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not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sorted.</a:t>
            </a: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*/</a:t>
            </a:r>
            <a:endParaRPr lang="en-US" altLang="he-IL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NumCollection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(String </a:t>
            </a:r>
            <a:r>
              <a:rPr lang="en-US" altLang="he-IL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numCollectionStr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lvl="1">
              <a:spcBef>
                <a:spcPts val="400"/>
              </a:spcBef>
            </a:pPr>
            <a:endParaRPr lang="en-US" altLang="he-IL" sz="1100" dirty="0">
              <a:solidFill>
                <a:srgbClr val="3F5FBF"/>
              </a:solidFill>
              <a:latin typeface="Courier New" panose="02070309020205020404" pitchFamily="49" charset="0"/>
            </a:endParaRP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/**</a:t>
            </a:r>
            <a:endParaRPr lang="en-US" altLang="he-IL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*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Checks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whether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this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err="1">
                <a:solidFill>
                  <a:srgbClr val="3F5FBF"/>
                </a:solidFill>
                <a:latin typeface="Courier New" panose="02070309020205020404" pitchFamily="49" charset="0"/>
              </a:rPr>
              <a:t>NumberCollection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contains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a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certain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number</a:t>
            </a: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*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7F9FBF"/>
                </a:solidFill>
                <a:latin typeface="Courier New" panose="02070309020205020404" pitchFamily="49" charset="0"/>
              </a:rPr>
              <a:t>@</a:t>
            </a:r>
            <a:r>
              <a:rPr lang="en-US" altLang="he-IL" sz="1100" dirty="0" err="1">
                <a:solidFill>
                  <a:srgbClr val="7F9FBF"/>
                </a:solidFill>
                <a:latin typeface="Courier New" panose="02070309020205020404" pitchFamily="49" charset="0"/>
              </a:rPr>
              <a:t>param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number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The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number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to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check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for</a:t>
            </a: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*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7F9FBF"/>
                </a:solidFill>
                <a:latin typeface="Courier New" panose="02070309020205020404" pitchFamily="49" charset="0"/>
              </a:rPr>
              <a:t>@return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true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if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the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number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is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in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the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collection,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otherwise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>
                <a:solidFill>
                  <a:srgbClr val="3F5FBF"/>
                </a:solidFill>
                <a:latin typeface="Courier New" panose="02070309020205020404" pitchFamily="49" charset="0"/>
              </a:rPr>
              <a:t>false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smtClean="0">
                <a:solidFill>
                  <a:srgbClr val="3F5FBF"/>
                </a:solidFill>
                <a:latin typeface="Courier New" panose="02070309020205020404" pitchFamily="49" charset="0"/>
              </a:rPr>
              <a:t>*/</a:t>
            </a:r>
            <a:endParaRPr lang="en-US" altLang="he-IL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>
              <a:spcBef>
                <a:spcPts val="400"/>
              </a:spcBef>
            </a:pPr>
            <a:r>
              <a:rPr lang="en-US" altLang="he-IL" sz="11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err="1">
                <a:solidFill>
                  <a:srgbClr val="7F0055"/>
                </a:solidFill>
                <a:latin typeface="Courier New" panose="02070309020205020404" pitchFamily="49" charset="0"/>
              </a:rPr>
              <a:t>boolean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contains(</a:t>
            </a:r>
            <a:r>
              <a:rPr lang="en-US" altLang="he-IL" sz="1100" dirty="0" err="1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he-I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number);</a:t>
            </a:r>
          </a:p>
          <a:p>
            <a:pPr lvl="1">
              <a:spcBef>
                <a:spcPts val="400"/>
              </a:spcBef>
            </a:pPr>
            <a:endParaRPr lang="en-US" altLang="he-IL" sz="11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>
              <a:spcBef>
                <a:spcPts val="400"/>
              </a:spcBef>
            </a:pPr>
            <a:r>
              <a:rPr lang="en-US" altLang="he-IL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// ... </a:t>
            </a:r>
            <a:r>
              <a:rPr lang="en-US" altLang="he-IL" sz="11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implements</a:t>
            </a:r>
            <a:r>
              <a:rPr lang="en-US" altLang="he-IL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Iterable</a:t>
            </a:r>
            <a:r>
              <a:rPr lang="en-US" altLang="he-IL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&lt;Integer&gt; ...</a:t>
            </a:r>
            <a:endParaRPr lang="en-US" altLang="he-IL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ts val="400"/>
              </a:spcBef>
            </a:pPr>
            <a:r>
              <a:rPr lang="en-US" altLang="he-IL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ts val="400"/>
              </a:spcBef>
            </a:pPr>
            <a:endParaRPr lang="en-US" altLang="he-IL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42E51AD-E313-490F-86D8-456FDE42566B}" type="slidenum">
              <a:rPr lang="en-US" altLang="he-IL" sz="1200" b="0"/>
              <a:pPr/>
              <a:t>42</a:t>
            </a:fld>
            <a:endParaRPr lang="en-US" altLang="he-IL" sz="1200" b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Exercise 2 – </a:t>
            </a:r>
            <a:r>
              <a:rPr lang="en-US" altLang="he-IL" sz="2800" b="1" dirty="0" err="1" smtClean="0"/>
              <a:t>Cont</a:t>
            </a:r>
            <a:r>
              <a:rPr lang="en-US" altLang="he-IL" sz="2800" b="1" dirty="0" smtClean="0"/>
              <a:t>’</a:t>
            </a:r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300038" y="1295400"/>
            <a:ext cx="8689975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445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u="sng" dirty="0" smtClean="0"/>
              <a:t>TDD</a:t>
            </a:r>
            <a:r>
              <a:rPr lang="en-US" altLang="he-IL" sz="2000" dirty="0" smtClean="0"/>
              <a:t>: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chemeClr val="accent1"/>
              </a:buClr>
              <a:buSzPct val="70000"/>
              <a:buAutoNum type="arabicPeriod"/>
            </a:pPr>
            <a:r>
              <a:rPr lang="en-US" altLang="he-IL" sz="2000" dirty="0" smtClean="0"/>
              <a:t>Implement the required tests for </a:t>
            </a:r>
            <a:r>
              <a:rPr lang="en-US" altLang="he-IL" sz="2000" dirty="0" err="1" smtClean="0"/>
              <a:t>NumCollection</a:t>
            </a:r>
            <a:r>
              <a:rPr lang="en-US" altLang="he-IL" sz="2000" dirty="0" smtClean="0"/>
              <a:t> 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chemeClr val="accent1"/>
              </a:buClr>
              <a:buSzPct val="70000"/>
              <a:buAutoNum type="arabicPeriod"/>
            </a:pPr>
            <a:r>
              <a:rPr lang="en-US" altLang="he-IL" sz="2000" dirty="0" smtClean="0"/>
              <a:t>Make the tests compile but fail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AutoNum type="arabicPeriod"/>
            </a:pPr>
            <a:r>
              <a:rPr lang="en-US" altLang="he-IL" sz="2000" dirty="0" smtClean="0"/>
              <a:t>Implement the class </a:t>
            </a:r>
            <a:r>
              <a:rPr lang="en-US" altLang="he-IL" sz="2000" dirty="0" err="1" smtClean="0"/>
              <a:t>NumCollection</a:t>
            </a:r>
            <a:r>
              <a:rPr lang="en-US" altLang="he-IL" sz="2000" dirty="0" smtClean="0"/>
              <a:t> – tests should now pass!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AutoNum type="arabicPeriod"/>
            </a:pPr>
            <a:endParaRPr lang="en-US" altLang="he-IL" sz="2000" dirty="0"/>
          </a:p>
          <a:p>
            <a:pPr marL="457200" lvl="1" indent="0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 smtClean="0"/>
              <a:t>In order to implement </a:t>
            </a:r>
            <a:r>
              <a:rPr lang="en-US" altLang="he-IL" sz="2000" dirty="0" err="1" smtClean="0"/>
              <a:t>NumCollection</a:t>
            </a:r>
            <a:r>
              <a:rPr lang="en-US" altLang="he-IL" sz="2000" dirty="0" smtClean="0"/>
              <a:t>, use inside the class: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chemeClr val="accent1"/>
              </a:buClr>
              <a:buSzPct val="70000"/>
              <a:buAutoNum type="alphaLcParenBoth"/>
            </a:pPr>
            <a:r>
              <a:rPr lang="en-US" altLang="he-IL" sz="2000" dirty="0" err="1" smtClean="0"/>
              <a:t>int</a:t>
            </a:r>
            <a:r>
              <a:rPr lang="en-US" altLang="he-IL" sz="2000" dirty="0" smtClean="0"/>
              <a:t> – for the smallest number in the collection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chemeClr val="accent1"/>
              </a:buClr>
              <a:buSzPct val="70000"/>
              <a:buAutoNum type="alphaLcParenBoth"/>
            </a:pPr>
            <a:r>
              <a:rPr lang="en-US" altLang="he-IL" sz="2000" dirty="0" err="1" smtClean="0"/>
              <a:t>int</a:t>
            </a:r>
            <a:r>
              <a:rPr lang="en-US" altLang="he-IL" sz="2000" dirty="0" smtClean="0"/>
              <a:t> – for the largest number in the collection</a:t>
            </a:r>
          </a:p>
          <a:p>
            <a:pPr marL="914400" lvl="1" indent="-457200" eaLnBrk="1" hangingPunct="1">
              <a:spcBef>
                <a:spcPct val="20000"/>
              </a:spcBef>
              <a:buClr>
                <a:schemeClr val="accent1"/>
              </a:buClr>
              <a:buSzPct val="70000"/>
              <a:buAutoNum type="alphaLcParenBoth"/>
            </a:pPr>
            <a:r>
              <a:rPr lang="en-US" altLang="he-IL" sz="2000" dirty="0" smtClean="0"/>
              <a:t>a </a:t>
            </a:r>
            <a:r>
              <a:rPr lang="en-US" altLang="he-IL" sz="2000" dirty="0" err="1" smtClean="0"/>
              <a:t>boolean</a:t>
            </a:r>
            <a:r>
              <a:rPr lang="en-US" altLang="he-IL" sz="2000" dirty="0" smtClean="0"/>
              <a:t> array of the size (b) – (a) + 1</a:t>
            </a:r>
          </a:p>
          <a:p>
            <a:pPr marL="158750" lvl="2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800" dirty="0"/>
              <a:t>	</a:t>
            </a:r>
            <a:r>
              <a:rPr lang="en-US" altLang="he-IL" sz="1800" dirty="0" smtClean="0"/>
              <a:t>* true for all existing values, false otherwise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endParaRPr lang="en-US" altLang="he-IL" sz="2000" dirty="0" smtClean="0"/>
          </a:p>
          <a:p>
            <a:pPr marL="457200" lvl="1" indent="0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</p:txBody>
      </p:sp>
    </p:spTree>
    <p:extLst>
      <p:ext uri="{BB962C8B-B14F-4D97-AF65-F5344CB8AC3E}">
        <p14:creationId xmlns:p14="http://schemas.microsoft.com/office/powerpoint/2010/main" val="325194062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42E51AD-E313-490F-86D8-456FDE42566B}" type="slidenum">
              <a:rPr lang="en-US" altLang="he-IL" sz="1200" b="0"/>
              <a:pPr/>
              <a:t>43</a:t>
            </a:fld>
            <a:endParaRPr lang="en-US" altLang="he-IL" sz="1200" b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Exercise 3 – </a:t>
            </a:r>
            <a:r>
              <a:rPr lang="en-US" altLang="he-IL" sz="2800" b="1" dirty="0" err="1" smtClean="0"/>
              <a:t>NumCollection</a:t>
            </a:r>
            <a:r>
              <a:rPr lang="en-US" altLang="he-IL" sz="2800" b="1" dirty="0" smtClean="0"/>
              <a:t> - extended</a:t>
            </a:r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300038" y="1295400"/>
            <a:ext cx="8689975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445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 smtClean="0"/>
              <a:t>There is a new requirement that changes </a:t>
            </a:r>
            <a:r>
              <a:rPr lang="en-US" altLang="he-IL" sz="2000" dirty="0" err="1" smtClean="0"/>
              <a:t>NumCollection</a:t>
            </a:r>
            <a:r>
              <a:rPr lang="en-US" altLang="he-IL" sz="2000" dirty="0" smtClean="0"/>
              <a:t> class: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2000" dirty="0" smtClean="0"/>
              <a:t>If the range (largest) – (smallest) + 1 &lt;= 1000</a:t>
            </a:r>
          </a:p>
          <a:p>
            <a:pPr marL="1657350" lvl="3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2000" dirty="0" smtClean="0"/>
              <a:t>Use the method described in exercise 2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2000" dirty="0"/>
              <a:t>e</a:t>
            </a:r>
            <a:r>
              <a:rPr lang="en-US" altLang="he-IL" sz="2000" dirty="0" smtClean="0"/>
              <a:t>lse</a:t>
            </a:r>
          </a:p>
          <a:p>
            <a:pPr marL="1657350" lvl="3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2000" dirty="0" smtClean="0"/>
              <a:t>If number of pairs &lt;= 100</a:t>
            </a:r>
          </a:p>
          <a:p>
            <a:pPr marL="2114550" lvl="4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2000" dirty="0" smtClean="0"/>
              <a:t>Use </a:t>
            </a:r>
            <a:r>
              <a:rPr lang="en-US" altLang="he-IL" sz="2000" dirty="0" err="1" smtClean="0"/>
              <a:t>ArrayList</a:t>
            </a:r>
            <a:r>
              <a:rPr lang="en-US" altLang="he-IL" sz="2000" dirty="0" smtClean="0"/>
              <a:t>&lt;</a:t>
            </a:r>
            <a:r>
              <a:rPr lang="en-US" altLang="he-IL" sz="2000" dirty="0" err="1" smtClean="0"/>
              <a:t>int</a:t>
            </a:r>
            <a:r>
              <a:rPr lang="en-US" altLang="he-IL" sz="2000" dirty="0" smtClean="0"/>
              <a:t>[]&gt;  -- with </a:t>
            </a:r>
            <a:r>
              <a:rPr lang="en-US" altLang="he-IL" sz="2000" dirty="0" err="1" smtClean="0"/>
              <a:t>int</a:t>
            </a:r>
            <a:r>
              <a:rPr lang="en-US" altLang="he-IL" sz="2000" dirty="0" smtClean="0"/>
              <a:t>[2] for the pairs</a:t>
            </a:r>
          </a:p>
          <a:p>
            <a:pPr marL="1657350" lvl="3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2000" dirty="0" smtClean="0"/>
              <a:t>else</a:t>
            </a:r>
          </a:p>
          <a:p>
            <a:pPr marL="2114550" lvl="4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2000" dirty="0" smtClean="0"/>
              <a:t>Use a Set&lt;Integer</a:t>
            </a:r>
            <a:r>
              <a:rPr lang="en-US" altLang="he-IL" sz="2000" smtClean="0"/>
              <a:t>&gt; [Sorted]</a:t>
            </a:r>
            <a:endParaRPr lang="en-US" altLang="he-IL" sz="2000" dirty="0" smtClean="0"/>
          </a:p>
          <a:p>
            <a:pPr marL="457200" lvl="1" indent="0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 smtClean="0"/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 smtClean="0"/>
              <a:t>Check that the tests still pass for all different scenarios!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 smtClean="0"/>
              <a:t>Check that the different scenarios use the proper representation according to the requirements!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he-IL" sz="2000" dirty="0" smtClean="0"/>
              <a:t>Allow the test to use other constants than the 1000, 100 above</a:t>
            </a:r>
            <a:endParaRPr lang="en-US" altLang="he-IL" sz="2000" dirty="0"/>
          </a:p>
        </p:txBody>
      </p:sp>
    </p:spTree>
    <p:extLst>
      <p:ext uri="{BB962C8B-B14F-4D97-AF65-F5344CB8AC3E}">
        <p14:creationId xmlns:p14="http://schemas.microsoft.com/office/powerpoint/2010/main" val="82906428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ChangeArrowheads="1"/>
          </p:cNvSpPr>
          <p:nvPr/>
        </p:nvSpPr>
        <p:spPr bwMode="auto">
          <a:xfrm>
            <a:off x="0" y="0"/>
            <a:ext cx="5338763" cy="6859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he-IL" altLang="he-IL" b="0"/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4559300" y="0"/>
            <a:ext cx="1541463" cy="6858000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27652" name="Rectangle 5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0" y="2995613"/>
            <a:ext cx="5330825" cy="844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720000" rIns="540000"/>
          <a:lstStyle/>
          <a:p>
            <a:pPr marL="0" indent="0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he-IL" smtClean="0"/>
              <a:t>Unit Testing:</a:t>
            </a:r>
            <a:br>
              <a:rPr lang="en-US" altLang="he-IL" smtClean="0"/>
            </a:br>
            <a:r>
              <a:rPr lang="en-US" altLang="he-IL" smtClean="0"/>
              <a:t>Anti-Patterns to Avoid</a:t>
            </a:r>
          </a:p>
        </p:txBody>
      </p:sp>
      <p:pic>
        <p:nvPicPr>
          <p:cNvPr id="27653" name="Picture 2" descr="0711-avoid-di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82245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642A5C-BACD-4623-B19F-368C4DF87ED0}" type="slidenum">
              <a:rPr lang="en-US" altLang="he-IL" sz="1200" b="0"/>
              <a:pPr/>
              <a:t>45</a:t>
            </a:fld>
            <a:endParaRPr lang="en-US" altLang="he-IL" sz="1200" b="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Assertions</a:t>
            </a: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665163" y="1274763"/>
            <a:ext cx="7558087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1588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>
                <a:solidFill>
                  <a:schemeClr val="tx2"/>
                </a:solidFill>
              </a:rPr>
              <a:t>A test without any “assert” </a:t>
            </a:r>
            <a:r>
              <a:rPr lang="en-US" altLang="he-IL" sz="2000" dirty="0" smtClean="0">
                <a:solidFill>
                  <a:schemeClr val="tx2"/>
                </a:solidFill>
              </a:rPr>
              <a:t>- compiles</a:t>
            </a:r>
            <a:r>
              <a:rPr lang="en-US" altLang="he-IL" sz="2000" dirty="0">
                <a:solidFill>
                  <a:schemeClr val="tx2"/>
                </a:solidFill>
              </a:rPr>
              <a:t>, but is a bad practice</a:t>
            </a:r>
            <a:br>
              <a:rPr lang="en-US" altLang="he-IL" sz="2000" dirty="0">
                <a:solidFill>
                  <a:schemeClr val="tx2"/>
                </a:solidFill>
              </a:rPr>
            </a:br>
            <a:r>
              <a:rPr lang="en-US" altLang="he-IL" sz="2000" dirty="0"/>
              <a:t>	</a:t>
            </a:r>
            <a:r>
              <a:rPr lang="en-US" altLang="he-IL" sz="1600" dirty="0"/>
              <a:t>unless you expect an </a:t>
            </a:r>
            <a:r>
              <a:rPr lang="en-US" altLang="he-IL" sz="1600" dirty="0" smtClean="0"/>
              <a:t>exception (JUnit 4!), </a:t>
            </a:r>
            <a:r>
              <a:rPr lang="en-US" altLang="he-IL" sz="1600" dirty="0"/>
              <a:t>with 	@Test(expected=</a:t>
            </a:r>
            <a:r>
              <a:rPr lang="en-US" altLang="he-IL" sz="1600" dirty="0" err="1"/>
              <a:t>SomeException.class</a:t>
            </a:r>
            <a:r>
              <a:rPr lang="en-US" altLang="he-IL" sz="1600" dirty="0"/>
              <a:t>)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>
                <a:solidFill>
                  <a:schemeClr val="tx2"/>
                </a:solidFill>
              </a:rPr>
              <a:t>A test shall test mainly one scenario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If you have too many asserts in the same test check that you don’t test multiple scenarios together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 err="1">
                <a:solidFill>
                  <a:schemeClr val="tx2"/>
                </a:solidFill>
              </a:rPr>
              <a:t>assertSame</a:t>
            </a:r>
            <a:r>
              <a:rPr lang="en-US" altLang="he-IL" sz="2000" dirty="0">
                <a:solidFill>
                  <a:schemeClr val="tx2"/>
                </a:solidFill>
              </a:rPr>
              <a:t> is NOT the same as </a:t>
            </a:r>
            <a:r>
              <a:rPr lang="en-US" altLang="he-IL" sz="2000" dirty="0" err="1">
                <a:solidFill>
                  <a:schemeClr val="tx2"/>
                </a:solidFill>
              </a:rPr>
              <a:t>assertEquals</a:t>
            </a:r>
            <a:endParaRPr lang="en-US" altLang="he-IL" sz="2000" dirty="0">
              <a:solidFill>
                <a:schemeClr val="tx2"/>
              </a:solidFill>
            </a:endParaRP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The first check </a:t>
            </a:r>
            <a:r>
              <a:rPr lang="en-US" altLang="he-IL" sz="2000" u="sng" dirty="0"/>
              <a:t>identity</a:t>
            </a:r>
            <a:r>
              <a:rPr lang="en-US" altLang="he-IL" sz="2000" dirty="0"/>
              <a:t>, the latter </a:t>
            </a:r>
            <a:r>
              <a:rPr lang="en-US" altLang="he-IL" sz="2000" u="sng" dirty="0"/>
              <a:t>equality</a:t>
            </a:r>
            <a:r>
              <a:rPr lang="en-US" altLang="he-IL" sz="2000" dirty="0"/>
              <a:t>…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>
                <a:solidFill>
                  <a:schemeClr val="tx2"/>
                </a:solidFill>
              </a:rPr>
              <a:t>Assertion failure shall be informative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Failing without decent information ends with un-maintainable tests, which are later </a:t>
            </a:r>
            <a:r>
              <a:rPr lang="en-US" altLang="he-IL" sz="2000" dirty="0" smtClean="0"/>
              <a:t>omitted</a:t>
            </a:r>
            <a:endParaRPr lang="en-US" altLang="he-IL" sz="20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D102B01-4B0D-4A29-8F63-EDD3D2DF103A}" type="slidenum">
              <a:rPr lang="en-US" altLang="he-IL" sz="1200" b="0"/>
              <a:pPr/>
              <a:t>46</a:t>
            </a:fld>
            <a:endParaRPr lang="en-US" altLang="he-IL" sz="1200" b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Exceptions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65163" y="1274763"/>
            <a:ext cx="7558087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1588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u="sng" dirty="0">
                <a:solidFill>
                  <a:schemeClr val="tx2"/>
                </a:solidFill>
              </a:rPr>
              <a:t>Don’t</a:t>
            </a:r>
            <a:r>
              <a:rPr lang="en-US" altLang="he-IL" sz="2000" dirty="0">
                <a:solidFill>
                  <a:schemeClr val="tx2"/>
                </a:solidFill>
              </a:rPr>
              <a:t> catch exceptions in a test </a:t>
            </a:r>
            <a:r>
              <a:rPr lang="en-US" altLang="he-IL" sz="2000" dirty="0" smtClean="0">
                <a:solidFill>
                  <a:schemeClr val="tx2"/>
                </a:solidFill>
              </a:rPr>
              <a:t>(unless in JUnit 4 and you want to investigate the exception)</a:t>
            </a:r>
            <a:r>
              <a:rPr lang="en-US" altLang="he-IL" sz="2000" dirty="0">
                <a:solidFill>
                  <a:schemeClr val="tx2"/>
                </a:solidFill>
              </a:rPr>
              <a:t/>
            </a:r>
            <a:br>
              <a:rPr lang="en-US" altLang="he-IL" sz="2000" dirty="0">
                <a:solidFill>
                  <a:schemeClr val="tx2"/>
                </a:solidFill>
              </a:rPr>
            </a:br>
            <a:r>
              <a:rPr lang="en-US" altLang="he-IL" sz="2000" dirty="0"/>
              <a:t>In case of checked exceptions </a:t>
            </a:r>
            <a:r>
              <a:rPr lang="en-US" altLang="he-IL" sz="2000" dirty="0" smtClean="0"/>
              <a:t>that shouldn’t be thrown – just add </a:t>
            </a:r>
            <a:r>
              <a:rPr lang="en-US" altLang="he-IL" sz="2000" dirty="0"/>
              <a:t>them to the test </a:t>
            </a:r>
            <a:r>
              <a:rPr lang="en-US" altLang="he-IL" sz="2000" dirty="0" smtClean="0"/>
              <a:t>signature – don’t worry, if the exception is thrown the test would fail</a:t>
            </a: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>
                <a:solidFill>
                  <a:schemeClr val="tx2"/>
                </a:solidFill>
              </a:rPr>
              <a:t>A test for bad scenario shall check that the exception thrown is the exception expected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Always check the exception type. Better to check also the exception values or message when relevant.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C671501-A11F-4379-AC1D-AC3EDE6936D6}" type="slidenum">
              <a:rPr lang="en-US" altLang="he-IL" sz="1200" b="0"/>
              <a:pPr/>
              <a:t>47</a:t>
            </a:fld>
            <a:endParaRPr lang="en-US" altLang="he-IL" sz="1200" b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Coverage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665163" y="1274763"/>
            <a:ext cx="7558087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1588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>
                <a:solidFill>
                  <a:schemeClr val="tx2"/>
                </a:solidFill>
              </a:rPr>
              <a:t>Make sure to cover good scenarios </a:t>
            </a:r>
            <a:r>
              <a:rPr lang="en-US" altLang="he-IL" sz="2000" dirty="0" smtClean="0">
                <a:solidFill>
                  <a:schemeClr val="tx2"/>
                </a:solidFill>
              </a:rPr>
              <a:t>(“happy paths”) as </a:t>
            </a:r>
            <a:r>
              <a:rPr lang="en-US" altLang="he-IL" sz="2000" dirty="0">
                <a:solidFill>
                  <a:schemeClr val="tx2"/>
                </a:solidFill>
              </a:rPr>
              <a:t>well as bad ones</a:t>
            </a:r>
            <a:r>
              <a:rPr lang="en-US" altLang="he-IL" sz="2000" dirty="0" smtClean="0">
                <a:solidFill>
                  <a:schemeClr val="tx2"/>
                </a:solidFill>
              </a:rPr>
              <a:t>, invalid </a:t>
            </a:r>
            <a:r>
              <a:rPr lang="en-US" altLang="he-IL" sz="2000" dirty="0">
                <a:solidFill>
                  <a:schemeClr val="tx2"/>
                </a:solidFill>
              </a:rPr>
              <a:t>input, edge cases and odd ones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As the developer you know better what is shaky – test it!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u="sng" dirty="0"/>
              <a:t>Note</a:t>
            </a:r>
            <a:r>
              <a:rPr lang="en-US" altLang="he-IL" sz="2000" dirty="0"/>
              <a:t>: it may be a good practice to use a code coverage tool to see the coverage that your tests achieve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>
                <a:solidFill>
                  <a:schemeClr val="tx2"/>
                </a:solidFill>
              </a:rPr>
              <a:t>Don’t try to cover too much in one test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If you have too complicated test case it would be much harder to analyze in case of a failure.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u="sng" dirty="0"/>
              <a:t>Though</a:t>
            </a:r>
            <a:r>
              <a:rPr lang="en-US" altLang="he-IL" sz="2000" dirty="0"/>
              <a:t>: it’s OK to have a few complicated tests, </a:t>
            </a:r>
            <a:r>
              <a:rPr lang="en-US" altLang="he-IL" sz="2000" u="sng" dirty="0"/>
              <a:t>as an extra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>
                <a:solidFill>
                  <a:schemeClr val="tx2"/>
                </a:solidFill>
              </a:rPr>
              <a:t>Rely only on the documented behavior of the API that you test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Testing behavior that is not in the spec may later </a:t>
            </a:r>
            <a:r>
              <a:rPr lang="en-US" altLang="he-IL" sz="2000" dirty="0" smtClean="0"/>
              <a:t>break</a:t>
            </a:r>
            <a:endParaRPr lang="en-US" altLang="he-IL" sz="20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832FE15-DBA3-494F-9403-A1F8E05B7BB8}" type="slidenum">
              <a:rPr lang="en-US" altLang="he-IL" sz="1200" b="0"/>
              <a:pPr/>
              <a:t>48</a:t>
            </a:fld>
            <a:endParaRPr lang="en-US" altLang="he-IL" sz="1200" b="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Dependencies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665163" y="1274763"/>
            <a:ext cx="7558087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1588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>
                <a:solidFill>
                  <a:schemeClr val="tx2"/>
                </a:solidFill>
              </a:rPr>
              <a:t>Don’t mix production and test code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 smtClean="0"/>
              <a:t>Production </a:t>
            </a:r>
            <a:r>
              <a:rPr lang="en-US" altLang="he-IL" sz="2000" dirty="0"/>
              <a:t>code shall not be familiar with test code, </a:t>
            </a:r>
            <a:r>
              <a:rPr lang="en-US" altLang="he-IL" sz="2000" u="sng" dirty="0"/>
              <a:t>never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>
                <a:solidFill>
                  <a:schemeClr val="tx2"/>
                </a:solidFill>
              </a:rPr>
              <a:t>Test shall better not rely on real configuration files, DB data, time of the day, day of week</a:t>
            </a:r>
          </a:p>
          <a:p>
            <a:pPr marL="0"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Inject relevant info into the test instead of being dependent on external data. If not possible, build a unique set of the data for the test (e.g. test </a:t>
            </a:r>
            <a:r>
              <a:rPr lang="en-US" altLang="he-IL" sz="2000" dirty="0" err="1"/>
              <a:t>db</a:t>
            </a:r>
            <a:r>
              <a:rPr lang="en-US" altLang="he-IL" sz="2000" dirty="0"/>
              <a:t> schema, test </a:t>
            </a:r>
            <a:r>
              <a:rPr lang="en-US" altLang="he-IL" sz="2000" dirty="0" err="1"/>
              <a:t>config</a:t>
            </a:r>
            <a:r>
              <a:rPr lang="en-US" altLang="he-IL" sz="2000" dirty="0"/>
              <a:t> file etc</a:t>
            </a:r>
            <a:r>
              <a:rPr lang="en-US" altLang="he-IL" sz="2000" dirty="0" smtClean="0"/>
              <a:t>.)</a:t>
            </a:r>
            <a:endParaRPr lang="en-US" altLang="he-IL" sz="20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B8958FA-8206-40A3-8E77-826B9AEC62A2}" type="slidenum">
              <a:rPr lang="en-US" altLang="he-IL" sz="1200" b="0"/>
              <a:pPr/>
              <a:t>49</a:t>
            </a:fld>
            <a:endParaRPr lang="en-US" altLang="he-IL" sz="1200" b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JUnit Patterns and Anti-Patterns – read more</a:t>
            </a:r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358775" y="1233488"/>
            <a:ext cx="8569325" cy="2425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ct val="30000"/>
              </a:spcBef>
            </a:pPr>
            <a:endParaRPr lang="en-US" altLang="he-IL" sz="1600" dirty="0">
              <a:solidFill>
                <a:srgbClr val="000000"/>
              </a:solidFill>
              <a:hlinkClick r:id="rId3"/>
            </a:endParaRPr>
          </a:p>
          <a:p>
            <a:pPr>
              <a:lnSpc>
                <a:spcPct val="115000"/>
              </a:lnSpc>
              <a:spcBef>
                <a:spcPct val="30000"/>
              </a:spcBef>
            </a:pPr>
            <a:r>
              <a:rPr lang="en-US" altLang="he-IL" sz="1600" dirty="0" smtClean="0">
                <a:solidFill>
                  <a:srgbClr val="000000"/>
                </a:solidFill>
                <a:hlinkClick r:id="rId4"/>
              </a:rPr>
              <a:t>https://exubero.com/junit/anti-patterns/</a:t>
            </a:r>
            <a:endParaRPr lang="en-US" altLang="he-IL" sz="1600" dirty="0" smtClean="0"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ct val="30000"/>
              </a:spcBef>
            </a:pPr>
            <a:r>
              <a:rPr lang="en-US" altLang="he-IL" sz="1600" dirty="0" smtClean="0">
                <a:solidFill>
                  <a:srgbClr val="000000"/>
                </a:solidFill>
                <a:hlinkClick r:id="rId5"/>
              </a:rPr>
              <a:t>http</a:t>
            </a:r>
            <a:r>
              <a:rPr lang="en-US" altLang="he-IL" sz="1600" dirty="0">
                <a:solidFill>
                  <a:srgbClr val="000000"/>
                </a:solidFill>
                <a:hlinkClick r:id="rId5"/>
              </a:rPr>
              <a:t>://www.ibm.com/developerworks/opensource/library/os-junit/?ca=dgr-lnxw07JUnite</a:t>
            </a:r>
            <a:r>
              <a:rPr lang="en-US" altLang="he-IL" sz="1600" dirty="0">
                <a:solidFill>
                  <a:srgbClr val="000000"/>
                </a:solidFill>
                <a:hlinkClick r:id="rId3"/>
              </a:rPr>
              <a:t> </a:t>
            </a:r>
            <a:endParaRPr lang="en-US" altLang="he-IL" sz="1600" dirty="0" smtClean="0">
              <a:solidFill>
                <a:srgbClr val="000000"/>
              </a:solidFill>
              <a:hlinkClick r:id="rId3"/>
            </a:endParaRPr>
          </a:p>
          <a:p>
            <a:pPr>
              <a:lnSpc>
                <a:spcPct val="115000"/>
              </a:lnSpc>
              <a:spcBef>
                <a:spcPct val="30000"/>
              </a:spcBef>
            </a:pPr>
            <a:r>
              <a:rPr lang="en-US" altLang="he-IL" sz="1600" dirty="0" smtClean="0">
                <a:solidFill>
                  <a:srgbClr val="000000"/>
                </a:solidFill>
                <a:hlinkClick r:id="rId3"/>
              </a:rPr>
              <a:t>https://blog.codecentric.de/en/2016/01/writing-better-tests-junit/</a:t>
            </a:r>
          </a:p>
          <a:p>
            <a:pPr>
              <a:lnSpc>
                <a:spcPct val="115000"/>
              </a:lnSpc>
              <a:spcBef>
                <a:spcPct val="30000"/>
              </a:spcBef>
            </a:pPr>
            <a:r>
              <a:rPr lang="en-US" altLang="he-IL" sz="1600" dirty="0" smtClean="0">
                <a:solidFill>
                  <a:srgbClr val="000000"/>
                </a:solidFill>
                <a:hlinkClick r:id="rId3"/>
              </a:rPr>
              <a:t>http://www.everydayunittesting.com/2015/06/should-we-write-that-test.html</a:t>
            </a:r>
          </a:p>
          <a:p>
            <a:pPr>
              <a:lnSpc>
                <a:spcPct val="115000"/>
              </a:lnSpc>
              <a:spcBef>
                <a:spcPct val="30000"/>
              </a:spcBef>
            </a:pPr>
            <a:r>
              <a:rPr lang="en-US" altLang="he-IL" sz="1600" dirty="0" smtClean="0">
                <a:solidFill>
                  <a:srgbClr val="000000"/>
                </a:solidFill>
                <a:hlinkClick r:id="rId3"/>
              </a:rPr>
              <a:t>http://jasonrudolph.com/blog/2008/06/17/testing-anti-patterns-incidental-coverage/</a:t>
            </a:r>
          </a:p>
          <a:p>
            <a:pPr>
              <a:lnSpc>
                <a:spcPct val="115000"/>
              </a:lnSpc>
              <a:spcBef>
                <a:spcPct val="30000"/>
              </a:spcBef>
            </a:pPr>
            <a:r>
              <a:rPr lang="en-US" altLang="he-IL" sz="1600" dirty="0" smtClean="0">
                <a:solidFill>
                  <a:srgbClr val="000000"/>
                </a:solidFill>
                <a:hlinkClick r:id="rId3"/>
              </a:rPr>
              <a:t>https://nishantverma.com/2010/03/test-case-paths-happy-sad-bad.html</a:t>
            </a:r>
            <a:endParaRPr lang="en-US" altLang="he-IL" sz="1600" dirty="0">
              <a:solidFill>
                <a:srgbClr val="000000"/>
              </a:solidFill>
              <a:hlinkClick r:id="rId3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751CD6B-DEBB-44FF-850A-545D8E804D24}" type="slidenum">
              <a:rPr lang="en-US" altLang="he-IL" sz="1200" b="0"/>
              <a:pPr/>
              <a:t>5</a:t>
            </a:fld>
            <a:endParaRPr lang="en-US" altLang="he-IL" sz="1200" b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Java Advanced Unit Testing – Agenda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358775" y="1341438"/>
            <a:ext cx="4030663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30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r>
              <a:rPr lang="en-US" altLang="he-IL" sz="2000"/>
              <a:t>1. Simple JUnit</a:t>
            </a:r>
          </a:p>
          <a:p>
            <a:pPr lvl="1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r>
              <a:rPr lang="en-US" altLang="he-IL" sz="1600"/>
              <a:t>	- JUnit basics – in short</a:t>
            </a:r>
          </a:p>
          <a:p>
            <a:pPr lvl="1" eaLnBrk="1" hangingPunct="1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altLang="he-IL" sz="1600"/>
              <a:t>	- Hamcrest mattachers</a:t>
            </a:r>
          </a:p>
          <a:p>
            <a:pPr lvl="1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r>
              <a:rPr lang="en-US" altLang="he-IL" sz="1600"/>
              <a:t>	- Exercises</a:t>
            </a:r>
          </a:p>
          <a:p>
            <a:pPr lvl="1" eaLnBrk="1" hangingPunct="1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altLang="he-IL" sz="1600"/>
              <a:t>	- Anti-Patterns to avoid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endParaRPr lang="en-US" altLang="he-IL" sz="200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r>
              <a:rPr lang="en-US" altLang="he-IL" sz="2000"/>
              <a:t>2. Advanced JUnit</a:t>
            </a:r>
          </a:p>
          <a:p>
            <a:pPr lvl="1" eaLnBrk="1" hangingPunct="1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altLang="he-IL" sz="1600"/>
              <a:t>	- Providing data to the test</a:t>
            </a:r>
          </a:p>
          <a:p>
            <a:pPr lvl="1" eaLnBrk="1" hangingPunct="1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altLang="he-IL" sz="1600"/>
              <a:t>	- Rules</a:t>
            </a:r>
          </a:p>
          <a:p>
            <a:pPr lvl="1" eaLnBrk="1" hangingPunct="1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altLang="he-IL" sz="1600"/>
              <a:t>	- Exercise</a:t>
            </a:r>
          </a:p>
          <a:p>
            <a:pPr lvl="1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r>
              <a:rPr lang="en-US" altLang="he-IL" sz="1600"/>
              <a:t>	- Repeated test, Load, JUnitPerf</a:t>
            </a:r>
          </a:p>
          <a:p>
            <a:pPr lvl="1" ea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r>
              <a:rPr lang="en-US" altLang="he-IL" sz="1600"/>
              <a:t>	- Multi-Threading scenario testing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600"/>
              <a:t>	- Exercise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endParaRPr lang="en-US" altLang="he-IL" sz="160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endParaRPr lang="en-US" altLang="he-IL" sz="2000"/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4462463" y="1347788"/>
            <a:ext cx="4454525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tabLst>
                <a:tab pos="3556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3050" indent="-271463">
              <a:tabLst>
                <a:tab pos="3556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3556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3556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3556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3556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he-IL" sz="2000" dirty="0"/>
              <a:t>3. Mock Objects</a:t>
            </a:r>
          </a:p>
          <a:p>
            <a:pPr>
              <a:spcBef>
                <a:spcPts val="600"/>
              </a:spcBef>
            </a:pPr>
            <a:r>
              <a:rPr lang="en-US" altLang="he-IL" sz="1600" dirty="0"/>
              <a:t>	- Overview: the need, technologies</a:t>
            </a:r>
          </a:p>
          <a:p>
            <a:pPr>
              <a:spcBef>
                <a:spcPts val="600"/>
              </a:spcBef>
            </a:pPr>
            <a:r>
              <a:rPr lang="en-US" altLang="he-IL" sz="1600" dirty="0"/>
              <a:t>	- Exercise – using Mocks as parameters</a:t>
            </a:r>
          </a:p>
          <a:p>
            <a:pPr>
              <a:spcBef>
                <a:spcPts val="600"/>
              </a:spcBef>
            </a:pPr>
            <a:r>
              <a:rPr lang="en-US" altLang="he-IL" sz="1600" dirty="0"/>
              <a:t>	- Exercise – mocking inner behavior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endParaRPr lang="en-US" altLang="he-IL" sz="16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endParaRPr lang="en-US" altLang="he-IL" sz="4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/>
              <a:t>4. Additional Tools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endParaRPr lang="en-US" altLang="he-IL" sz="20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None/>
            </a:pPr>
            <a:r>
              <a:rPr lang="en-US" altLang="he-IL" sz="2000" dirty="0"/>
              <a:t>5. </a:t>
            </a:r>
            <a:r>
              <a:rPr lang="en-US" altLang="he-IL" sz="2000" dirty="0" smtClean="0"/>
              <a:t>Summary</a:t>
            </a:r>
            <a:endParaRPr lang="en-US" altLang="he-IL" sz="2000" dirty="0"/>
          </a:p>
        </p:txBody>
      </p:sp>
      <p:sp>
        <p:nvSpPr>
          <p:cNvPr id="6150" name="Line 5"/>
          <p:cNvSpPr>
            <a:spLocks noChangeShapeType="1"/>
          </p:cNvSpPr>
          <p:nvPr/>
        </p:nvSpPr>
        <p:spPr bwMode="auto">
          <a:xfrm>
            <a:off x="4170363" y="1311275"/>
            <a:ext cx="0" cy="45005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he-IL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ChangeArrowheads="1"/>
          </p:cNvSpPr>
          <p:nvPr/>
        </p:nvSpPr>
        <p:spPr bwMode="auto">
          <a:xfrm>
            <a:off x="0" y="0"/>
            <a:ext cx="5338763" cy="6859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he-IL" altLang="he-IL" b="0"/>
          </a:p>
        </p:txBody>
      </p:sp>
      <p:sp>
        <p:nvSpPr>
          <p:cNvPr id="33795" name="Rectangle 4"/>
          <p:cNvSpPr>
            <a:spLocks noChangeArrowheads="1"/>
          </p:cNvSpPr>
          <p:nvPr/>
        </p:nvSpPr>
        <p:spPr bwMode="auto">
          <a:xfrm>
            <a:off x="4559300" y="0"/>
            <a:ext cx="1541463" cy="6858000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33796" name="Rectangle 5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0" y="2995613"/>
            <a:ext cx="5330825" cy="844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720000" rIns="540000"/>
          <a:lstStyle/>
          <a:p>
            <a:pPr marL="0" indent="0" eaLnBrk="1" hangingPunct="1">
              <a:lnSpc>
                <a:spcPct val="87000"/>
              </a:lnSpc>
            </a:pPr>
            <a:r>
              <a:rPr lang="en-US" altLang="he-IL" smtClean="0"/>
              <a:t>Providing Data</a:t>
            </a:r>
          </a:p>
        </p:txBody>
      </p:sp>
      <p:pic>
        <p:nvPicPr>
          <p:cNvPr id="33797" name="Picture 7" descr="http://t2.gstatic.com/images?q=tbn:H19unN6cYR3PQM:http://obiblog.files.wordpress.com/2008/08/data-pic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8" y="2406650"/>
            <a:ext cx="22637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45476F-4D4C-409E-9B4D-1A110E8CBB66}" type="slidenum">
              <a:rPr lang="en-US" altLang="he-IL" sz="1200" b="0"/>
              <a:pPr/>
              <a:t>51</a:t>
            </a:fld>
            <a:endParaRPr lang="en-US" altLang="he-IL" sz="1200" b="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@</a:t>
            </a:r>
            <a:r>
              <a:rPr lang="en-US" altLang="he-IL" sz="2800" b="1" dirty="0" err="1" smtClean="0"/>
              <a:t>RunWith</a:t>
            </a:r>
            <a:r>
              <a:rPr lang="en-US" altLang="he-IL" sz="2800" b="1" dirty="0" smtClean="0"/>
              <a:t>(</a:t>
            </a:r>
            <a:r>
              <a:rPr lang="en-US" altLang="he-IL" sz="2800" b="1" dirty="0" err="1" smtClean="0"/>
              <a:t>Parameterized.class</a:t>
            </a:r>
            <a:r>
              <a:rPr lang="en-US" altLang="he-IL" sz="2800" b="1" dirty="0" smtClean="0"/>
              <a:t>) – JUnit 4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336550" y="1165225"/>
            <a:ext cx="856932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he-IL" sz="1400">
                <a:solidFill>
                  <a:srgbClr val="646464"/>
                </a:solidFill>
                <a:latin typeface="Courier New" panose="02070309020205020404" pitchFamily="49" charset="0"/>
              </a:rPr>
              <a:t>@RunWith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(Parameterized.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TriangleTest {</a:t>
            </a:r>
          </a:p>
          <a:p>
            <a:endParaRPr lang="he-IL" altLang="he-IL" sz="700">
              <a:latin typeface="Courier New" panose="02070309020205020404" pitchFamily="49" charset="0"/>
            </a:endParaRPr>
          </a:p>
          <a:p>
            <a:r>
              <a:rPr lang="en-US" altLang="he-IL" sz="1400">
                <a:solidFill>
                  <a:srgbClr val="646464"/>
                </a:solidFill>
                <a:latin typeface="Courier New" panose="02070309020205020404" pitchFamily="49" charset="0"/>
              </a:rPr>
              <a:t>	@Parameters</a:t>
            </a:r>
          </a:p>
          <a:p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	public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Collection&lt;Object[]&gt; data() {</a:t>
            </a:r>
          </a:p>
          <a:p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		return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Arrays.asList(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 Object[][] {</a:t>
            </a:r>
          </a:p>
          <a:p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			{2, 2, 3,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true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},</a:t>
            </a:r>
          </a:p>
          <a:p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			{1, 1, 3,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false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},</a:t>
            </a:r>
          </a:p>
          <a:p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			{3, 3, 3,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true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},</a:t>
            </a:r>
          </a:p>
          <a:p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			{1, 2, 3.5, </a:t>
            </a:r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false</a:t>
            </a:r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},</a:t>
            </a:r>
          </a:p>
          <a:p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		});</a:t>
            </a:r>
          </a:p>
          <a:p>
            <a:r>
              <a:rPr lang="en-US" altLang="he-IL" sz="1400">
                <a:solidFill>
                  <a:srgbClr val="000000"/>
                </a:solidFill>
                <a:latin typeface="Courier New" panose="02070309020205020404" pitchFamily="49" charset="0"/>
              </a:rPr>
              <a:t>	}</a:t>
            </a:r>
          </a:p>
          <a:p>
            <a:r>
              <a:rPr lang="en-US" altLang="he-IL" sz="1400">
                <a:solidFill>
                  <a:srgbClr val="7F0055"/>
                </a:solidFill>
                <a:latin typeface="Courier New" panose="02070309020205020404" pitchFamily="49" charset="0"/>
              </a:rPr>
              <a:t>	...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27013" y="1128713"/>
            <a:ext cx="3468687" cy="292100"/>
          </a:xfrm>
          <a:prstGeom prst="rect">
            <a:avLst/>
          </a:prstGeom>
          <a:solidFill>
            <a:srgbClr val="D4E9F4">
              <a:alpha val="10196"/>
            </a:srgbClr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65163" y="1931988"/>
            <a:ext cx="1570037" cy="292100"/>
          </a:xfrm>
          <a:prstGeom prst="rect">
            <a:avLst/>
          </a:prstGeom>
          <a:solidFill>
            <a:srgbClr val="D4E9F4">
              <a:alpha val="10196"/>
            </a:srgbClr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65163" y="2260600"/>
            <a:ext cx="4892675" cy="2555875"/>
          </a:xfrm>
          <a:prstGeom prst="rect">
            <a:avLst/>
          </a:prstGeom>
          <a:solidFill>
            <a:srgbClr val="D4E9F4">
              <a:alpha val="10196"/>
            </a:srgbClr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695700" y="1128713"/>
            <a:ext cx="5038725" cy="523875"/>
            <a:chOff x="2812284" y="3596084"/>
            <a:chExt cx="4852023" cy="2017527"/>
          </a:xfrm>
        </p:grpSpPr>
        <p:sp>
          <p:nvSpPr>
            <p:cNvPr id="34825" name="Rectangle 14"/>
            <p:cNvSpPr>
              <a:spLocks noChangeArrowheads="1"/>
            </p:cNvSpPr>
            <p:nvPr/>
          </p:nvSpPr>
          <p:spPr bwMode="auto">
            <a:xfrm>
              <a:off x="4223157" y="3596084"/>
              <a:ext cx="3441150" cy="201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b="1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he-IL" sz="1400"/>
                <a:t>The @RunsWith annotation</a:t>
              </a:r>
              <a:br>
                <a:rPr lang="en-US" altLang="he-IL" sz="1400"/>
              </a:br>
              <a:r>
                <a:rPr lang="en-US" altLang="he-IL" sz="1400"/>
                <a:t>replaces the default JUnit runner</a:t>
              </a:r>
              <a:endParaRPr lang="he-IL" altLang="he-IL" sz="1400"/>
            </a:p>
          </p:txBody>
        </p:sp>
        <p:cxnSp>
          <p:nvCxnSpPr>
            <p:cNvPr id="34826" name="Straight Arrow Connector 17"/>
            <p:cNvCxnSpPr>
              <a:cxnSpLocks noChangeShapeType="1"/>
              <a:stCxn id="5" idx="3"/>
            </p:cNvCxnSpPr>
            <p:nvPr/>
          </p:nvCxnSpPr>
          <p:spPr bwMode="auto">
            <a:xfrm>
              <a:off x="2812284" y="4159258"/>
              <a:ext cx="1273226" cy="4700"/>
            </a:xfrm>
            <a:prstGeom prst="straightConnector1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3C613D3-6EBE-48B7-AF48-A5686B6824A2}" type="slidenum">
              <a:rPr lang="en-US" altLang="he-IL" sz="1200" b="0"/>
              <a:pPr/>
              <a:t>52</a:t>
            </a:fld>
            <a:endParaRPr lang="en-US" altLang="he-IL" sz="1200" b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@</a:t>
            </a:r>
            <a:r>
              <a:rPr lang="en-US" altLang="he-IL" sz="2800" b="1" dirty="0" err="1" smtClean="0"/>
              <a:t>RunWith</a:t>
            </a:r>
            <a:r>
              <a:rPr lang="en-US" altLang="he-IL" sz="2800" b="1" dirty="0" smtClean="0"/>
              <a:t>(</a:t>
            </a:r>
            <a:r>
              <a:rPr lang="en-US" altLang="he-IL" sz="2800" b="1" dirty="0" err="1" smtClean="0"/>
              <a:t>Parameterized.class</a:t>
            </a:r>
            <a:r>
              <a:rPr lang="en-US" altLang="he-IL" sz="2800" b="1" dirty="0" smtClean="0"/>
              <a:t>) – JUnit 4 – </a:t>
            </a:r>
            <a:r>
              <a:rPr lang="en-US" altLang="he-IL" sz="2800" b="1" dirty="0" err="1" smtClean="0"/>
              <a:t>cont</a:t>
            </a:r>
            <a:r>
              <a:rPr lang="en-US" altLang="he-IL" sz="2800" b="1" dirty="0" smtClean="0"/>
              <a:t>’</a:t>
            </a: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336550" y="1165225"/>
            <a:ext cx="8569325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533400" algn="l"/>
                <a:tab pos="901700" algn="l"/>
                <a:tab pos="12573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533400" algn="l"/>
                <a:tab pos="901700" algn="l"/>
                <a:tab pos="12573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533400" algn="l"/>
                <a:tab pos="901700" algn="l"/>
                <a:tab pos="12573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533400" algn="l"/>
                <a:tab pos="901700" algn="l"/>
                <a:tab pos="12573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533400" algn="l"/>
                <a:tab pos="901700" algn="l"/>
                <a:tab pos="12573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33400" algn="l"/>
                <a:tab pos="901700" algn="l"/>
                <a:tab pos="12573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33400" algn="l"/>
                <a:tab pos="901700" algn="l"/>
                <a:tab pos="12573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33400" algn="l"/>
                <a:tab pos="901700" algn="l"/>
                <a:tab pos="12573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533400" algn="l"/>
                <a:tab pos="901700" algn="l"/>
                <a:tab pos="12573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he-IL" sz="1400" dirty="0">
                <a:solidFill>
                  <a:srgbClr val="646464"/>
                </a:solidFill>
                <a:latin typeface="Courier New" panose="02070309020205020404" pitchFamily="49" charset="0"/>
              </a:rPr>
              <a:t>@</a:t>
            </a:r>
            <a:r>
              <a:rPr lang="en-US" altLang="he-IL" sz="1400" dirty="0" err="1">
                <a:solidFill>
                  <a:srgbClr val="646464"/>
                </a:solidFill>
                <a:latin typeface="Courier New" panose="02070309020205020404" pitchFamily="49" charset="0"/>
              </a:rPr>
              <a:t>RunWith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Parameterized.</a:t>
            </a:r>
            <a:r>
              <a:rPr lang="en-US" altLang="he-IL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TriangleTest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altLang="he-IL" sz="1400" dirty="0">
                <a:latin typeface="Courier New" panose="02070309020205020404" pitchFamily="49" charset="0"/>
              </a:rPr>
              <a:t>	...</a:t>
            </a:r>
            <a:endParaRPr lang="he-IL" altLang="he-IL" sz="1400" dirty="0">
              <a:latin typeface="Courier New" panose="02070309020205020404" pitchFamily="49" charset="0"/>
            </a:endParaRPr>
          </a:p>
          <a:p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	private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0000C0"/>
                </a:solidFill>
                <a:latin typeface="Courier New" panose="02070309020205020404" pitchFamily="49" charset="0"/>
              </a:rPr>
              <a:t>side1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	private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0000C0"/>
                </a:solidFill>
                <a:latin typeface="Courier New" panose="02070309020205020404" pitchFamily="49" charset="0"/>
              </a:rPr>
              <a:t>side2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	private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>
                <a:solidFill>
                  <a:srgbClr val="0000C0"/>
                </a:solidFill>
                <a:latin typeface="Courier New" panose="02070309020205020404" pitchFamily="49" charset="0"/>
              </a:rPr>
              <a:t>side3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	private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boolean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isTriangle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he-IL" altLang="he-IL" sz="1400" dirty="0">
              <a:latin typeface="Courier New" panose="02070309020205020404" pitchFamily="49" charset="0"/>
            </a:endParaRPr>
          </a:p>
          <a:p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	public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TriangleTest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s1,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s2, </a:t>
            </a:r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s3, </a:t>
            </a:r>
            <a:r>
              <a:rPr lang="en-US" altLang="he-IL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boolean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isTriangle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		this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he-IL" sz="1400" dirty="0">
                <a:solidFill>
                  <a:srgbClr val="0000C0"/>
                </a:solidFill>
                <a:latin typeface="Courier New" panose="02070309020205020404" pitchFamily="49" charset="0"/>
              </a:rPr>
              <a:t>side1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s1;</a:t>
            </a:r>
          </a:p>
          <a:p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		this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he-IL" sz="1400" dirty="0">
                <a:solidFill>
                  <a:srgbClr val="0000C0"/>
                </a:solidFill>
                <a:latin typeface="Courier New" panose="02070309020205020404" pitchFamily="49" charset="0"/>
              </a:rPr>
              <a:t>side2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s2;</a:t>
            </a:r>
          </a:p>
          <a:p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		this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he-IL" sz="1400" dirty="0">
                <a:solidFill>
                  <a:srgbClr val="0000C0"/>
                </a:solidFill>
                <a:latin typeface="Courier New" panose="02070309020205020404" pitchFamily="49" charset="0"/>
              </a:rPr>
              <a:t>side3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s3;</a:t>
            </a:r>
          </a:p>
          <a:p>
            <a:r>
              <a:rPr lang="en-US" altLang="he-IL" sz="1400" dirty="0">
                <a:solidFill>
                  <a:srgbClr val="7F0055"/>
                </a:solidFill>
                <a:latin typeface="Courier New" panose="02070309020205020404" pitchFamily="49" charset="0"/>
              </a:rPr>
              <a:t>		</a:t>
            </a:r>
            <a:r>
              <a:rPr lang="en-US" altLang="he-IL" sz="1400" dirty="0" err="1">
                <a:solidFill>
                  <a:srgbClr val="7F0055"/>
                </a:solidFill>
                <a:latin typeface="Courier New" panose="02070309020205020404" pitchFamily="49" charset="0"/>
              </a:rPr>
              <a:t>this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he-IL" sz="1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isTriangle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he-IL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isTriangle</a:t>
            </a:r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he-I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}</a:t>
            </a:r>
          </a:p>
          <a:p>
            <a:r>
              <a:rPr lang="en-US" altLang="he-IL" sz="1400" dirty="0">
                <a:latin typeface="Courier New" panose="02070309020205020404" pitchFamily="49" charset="0"/>
              </a:rPr>
              <a:t>	...</a:t>
            </a:r>
            <a:endParaRPr lang="he-IL" altLang="he-IL" sz="1400" dirty="0">
              <a:latin typeface="Courier New" panose="02070309020205020404" pitchFamily="49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628650" y="3611563"/>
            <a:ext cx="8251825" cy="2008187"/>
          </a:xfrm>
          <a:prstGeom prst="rect">
            <a:avLst/>
          </a:prstGeom>
          <a:solidFill>
            <a:srgbClr val="D4E9F4">
              <a:alpha val="10196"/>
            </a:srgbClr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D73CAD-16A4-467E-9B3F-4C9171AD1D63}" type="slidenum">
              <a:rPr lang="en-US" altLang="he-IL" sz="1200" b="0"/>
              <a:pPr/>
              <a:t>53</a:t>
            </a:fld>
            <a:endParaRPr lang="en-US" altLang="he-IL" sz="1200" b="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@</a:t>
            </a:r>
            <a:r>
              <a:rPr lang="en-US" altLang="he-IL" sz="2800" b="1" dirty="0" err="1" smtClean="0"/>
              <a:t>RunWith</a:t>
            </a:r>
            <a:r>
              <a:rPr lang="en-US" altLang="he-IL" sz="2800" b="1" dirty="0" smtClean="0"/>
              <a:t>(</a:t>
            </a:r>
            <a:r>
              <a:rPr lang="en-US" altLang="he-IL" sz="2800" b="1" dirty="0" err="1" smtClean="0"/>
              <a:t>Parameterized.class</a:t>
            </a:r>
            <a:r>
              <a:rPr lang="en-US" altLang="he-IL" sz="2800" b="1" dirty="0" smtClean="0"/>
              <a:t>) – JUnit 4 – </a:t>
            </a:r>
            <a:r>
              <a:rPr lang="en-US" altLang="he-IL" sz="2800" b="1" dirty="0" err="1" smtClean="0"/>
              <a:t>cont</a:t>
            </a:r>
            <a:r>
              <a:rPr lang="en-US" altLang="he-IL" sz="2800" b="1" dirty="0" smtClean="0"/>
              <a:t>’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36550" y="1165225"/>
            <a:ext cx="8569325" cy="3486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400" dirty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urier New"/>
              </a:rPr>
              <a:t>RunWith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Parameterized.</a:t>
            </a:r>
            <a:r>
              <a:rPr lang="en-US" sz="1400" dirty="0" err="1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400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TriangleTest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400" dirty="0">
                <a:latin typeface="Courier New"/>
              </a:rPr>
              <a:t>	...</a:t>
            </a:r>
            <a:endParaRPr lang="he-IL" sz="1400" dirty="0">
              <a:latin typeface="Courier New"/>
            </a:endParaRPr>
          </a:p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400" dirty="0">
                <a:solidFill>
                  <a:srgbClr val="646464"/>
                </a:solidFill>
                <a:latin typeface="Courier New"/>
              </a:rPr>
              <a:t>	@Test</a:t>
            </a:r>
          </a:p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400" dirty="0">
                <a:solidFill>
                  <a:srgbClr val="7F0055"/>
                </a:solidFill>
                <a:latin typeface="Courier New"/>
              </a:rPr>
              <a:t>	public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testIsTriangle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()  {</a:t>
            </a:r>
          </a:p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assertEquals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TriangleCheck.isTriangle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400" dirty="0">
                <a:solidFill>
                  <a:srgbClr val="0000C0"/>
                </a:solidFill>
                <a:latin typeface="Courier New"/>
              </a:rPr>
              <a:t>side1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>
                <a:solidFill>
                  <a:srgbClr val="0000C0"/>
                </a:solidFill>
                <a:latin typeface="Courier New"/>
              </a:rPr>
              <a:t>side2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400" dirty="0">
                <a:solidFill>
                  <a:srgbClr val="0000C0"/>
                </a:solidFill>
                <a:latin typeface="Courier New"/>
              </a:rPr>
              <a:t>side3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), </a:t>
            </a:r>
            <a:r>
              <a:rPr lang="en-US" sz="1400" dirty="0" err="1">
                <a:solidFill>
                  <a:srgbClr val="0000C0"/>
                </a:solidFill>
                <a:latin typeface="Courier New"/>
              </a:rPr>
              <a:t>isTriangle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}</a:t>
            </a:r>
          </a:p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}</a:t>
            </a:r>
            <a:endParaRPr lang="he-IL" sz="1400" dirty="0">
              <a:solidFill>
                <a:srgbClr val="000000"/>
              </a:solidFill>
              <a:latin typeface="Courier New"/>
            </a:endParaRPr>
          </a:p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endParaRPr lang="he-IL" sz="1400" dirty="0">
              <a:latin typeface="Courier New"/>
            </a:endParaRPr>
          </a:p>
          <a:p>
            <a:pPr>
              <a:spcBef>
                <a:spcPts val="100"/>
              </a:spcBef>
              <a:tabLst>
                <a:tab pos="533400" algn="l"/>
                <a:tab pos="901700" algn="l"/>
                <a:tab pos="1257300" algn="l"/>
              </a:tabLst>
              <a:defRPr/>
            </a:pPr>
            <a:endParaRPr lang="en-US" sz="1400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ts val="100"/>
              </a:spcBef>
              <a:tabLst>
                <a:tab pos="533400" algn="l"/>
                <a:tab pos="901700" algn="l"/>
                <a:tab pos="1257300" algn="l"/>
              </a:tabLst>
              <a:defRPr/>
            </a:pPr>
            <a:endParaRPr lang="en-US" sz="1400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ts val="100"/>
              </a:spcBef>
              <a:tabLst>
                <a:tab pos="533400" algn="l"/>
                <a:tab pos="901700" algn="l"/>
                <a:tab pos="1257300" algn="l"/>
              </a:tabLst>
              <a:defRPr/>
            </a:pPr>
            <a:endParaRPr lang="en-US" sz="1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55625" y="4487863"/>
            <a:ext cx="7959725" cy="1204912"/>
          </a:xfrm>
          <a:prstGeom prst="roundRect">
            <a:avLst>
              <a:gd name="adj" fmla="val 16667"/>
            </a:avLst>
          </a:prstGeom>
          <a:solidFill>
            <a:srgbClr val="F8FEBE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44000" tIns="0" rIns="0" bIns="0" anchor="ctr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30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/>
              <a:t>How many times the test method(s) in TriangleTest would run?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D73CAD-16A4-467E-9B3F-4C9171AD1D63}" type="slidenum">
              <a:rPr lang="en-US" altLang="he-IL" sz="1200" b="0"/>
              <a:pPr/>
              <a:t>54</a:t>
            </a:fld>
            <a:endParaRPr lang="en-US" altLang="he-IL" sz="1200" b="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@</a:t>
            </a:r>
            <a:r>
              <a:rPr lang="en-US" altLang="he-IL" sz="2800" b="1" dirty="0" err="1" smtClean="0"/>
              <a:t>RunWith</a:t>
            </a:r>
            <a:r>
              <a:rPr lang="en-US" altLang="he-IL" sz="2800" b="1" dirty="0" smtClean="0"/>
              <a:t>(</a:t>
            </a:r>
            <a:r>
              <a:rPr lang="en-US" altLang="he-IL" sz="2800" b="1" dirty="0" err="1" smtClean="0"/>
              <a:t>Parameterized.class</a:t>
            </a:r>
            <a:r>
              <a:rPr lang="en-US" altLang="he-IL" sz="2800" b="1" dirty="0" smtClean="0"/>
              <a:t>) – JUnit 4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36550" y="1165225"/>
            <a:ext cx="8569325" cy="19287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endParaRPr lang="en-US" altLang="he-IL" sz="1800" dirty="0" smtClean="0"/>
          </a:p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altLang="he-IL" sz="1800" dirty="0" smtClean="0"/>
              <a:t>Adding name to parametrized tests:</a:t>
            </a:r>
            <a:endParaRPr lang="en-US" altLang="he-IL" sz="1800" dirty="0"/>
          </a:p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400" dirty="0" smtClean="0">
                <a:solidFill>
                  <a:srgbClr val="646464"/>
                </a:solidFill>
                <a:latin typeface="Courier New"/>
              </a:rPr>
              <a:t>@</a:t>
            </a:r>
            <a:r>
              <a:rPr lang="en-US" sz="1400" dirty="0">
                <a:solidFill>
                  <a:srgbClr val="646464"/>
                </a:solidFill>
                <a:latin typeface="Courier New"/>
              </a:rPr>
              <a:t>Parameters(name = "{index}: fib({0})={1}")</a:t>
            </a:r>
            <a:endParaRPr lang="en-US" sz="1400" dirty="0" smtClean="0">
              <a:solidFill>
                <a:srgbClr val="646464"/>
              </a:solidFill>
              <a:latin typeface="Courier New"/>
            </a:endParaRPr>
          </a:p>
          <a:p>
            <a:pPr>
              <a:spcBef>
                <a:spcPts val="100"/>
              </a:spcBef>
              <a:tabLst>
                <a:tab pos="533400" algn="l"/>
                <a:tab pos="901700" algn="l"/>
                <a:tab pos="1257300" algn="l"/>
              </a:tabLst>
              <a:defRPr/>
            </a:pP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>
              <a:spcBef>
                <a:spcPts val="100"/>
              </a:spcBef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See:</a:t>
            </a:r>
          </a:p>
          <a:p>
            <a:pPr>
              <a:spcBef>
                <a:spcPts val="100"/>
              </a:spcBef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400" dirty="0">
                <a:solidFill>
                  <a:srgbClr val="000000"/>
                </a:solidFill>
                <a:latin typeface="+mj-lt"/>
                <a:hlinkClick r:id="rId3"/>
              </a:rPr>
              <a:t>https://</a:t>
            </a:r>
            <a:r>
              <a:rPr lang="en-US" sz="1400" dirty="0" smtClean="0">
                <a:solidFill>
                  <a:srgbClr val="000000"/>
                </a:solidFill>
                <a:latin typeface="+mj-lt"/>
                <a:hlinkClick r:id="rId3"/>
              </a:rPr>
              <a:t>github.com/junit-team/junit4/wiki/parameterized-tests</a:t>
            </a: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</a:t>
            </a:r>
            <a:endParaRPr lang="en-US" sz="1400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ts val="100"/>
              </a:spcBef>
              <a:tabLst>
                <a:tab pos="533400" algn="l"/>
                <a:tab pos="901700" algn="l"/>
                <a:tab pos="1257300" algn="l"/>
              </a:tabLst>
              <a:defRPr/>
            </a:pPr>
            <a:endParaRPr lang="en-US" sz="14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765673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מעוגל 8"/>
          <p:cNvSpPr/>
          <p:nvPr/>
        </p:nvSpPr>
        <p:spPr bwMode="auto">
          <a:xfrm>
            <a:off x="179512" y="1484784"/>
            <a:ext cx="7488832" cy="6480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1" i="0" u="none" strike="noStrike" cap="none" normalizeH="0" baseline="0" smtClean="0">
              <a:ln>
                <a:noFill/>
              </a:ln>
              <a:solidFill>
                <a:srgbClr val="4D4D4D"/>
              </a:solidFill>
              <a:effectLst/>
              <a:latin typeface="Arial" pitchFamily="34" charset="0"/>
            </a:endParaRPr>
          </a:p>
        </p:txBody>
      </p:sp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45476F-4D4C-409E-9B4D-1A110E8CBB66}" type="slidenum">
              <a:rPr lang="en-US" altLang="he-IL" sz="1200" b="0"/>
              <a:pPr/>
              <a:t>55</a:t>
            </a:fld>
            <a:endParaRPr lang="en-US" altLang="he-IL" sz="1200" b="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@</a:t>
            </a:r>
            <a:r>
              <a:rPr lang="en-US" altLang="he-IL" sz="2800" b="1" dirty="0" err="1" smtClean="0"/>
              <a:t>ParameterizedTest</a:t>
            </a:r>
            <a:r>
              <a:rPr lang="en-US" altLang="he-IL" sz="2800" b="1" dirty="0" smtClean="0"/>
              <a:t> – JUnit 5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336550" y="1165225"/>
            <a:ext cx="8569325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444500" algn="l"/>
                <a:tab pos="812800" algn="l"/>
                <a:tab pos="1168400" algn="l"/>
              </a:tabLs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he-IL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TriangleTest</a:t>
            </a:r>
            <a:r>
              <a:rPr lang="en-US" altLang="he-I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altLang="he-IL" sz="1600" dirty="0" smtClean="0">
                <a:latin typeface="Courier New" panose="02070309020205020404" pitchFamily="49" charset="0"/>
              </a:rPr>
              <a:t>@</a:t>
            </a:r>
            <a:r>
              <a:rPr lang="en-US" altLang="he-IL" sz="1600" dirty="0" err="1" smtClean="0">
                <a:latin typeface="Courier New" panose="02070309020205020404" pitchFamily="49" charset="0"/>
              </a:rPr>
              <a:t>ParameterizedTest</a:t>
            </a:r>
            <a:r>
              <a:rPr lang="en-US" altLang="he-IL" sz="1600" dirty="0" smtClean="0">
                <a:latin typeface="Courier New" panose="02070309020205020404" pitchFamily="49" charset="0"/>
              </a:rPr>
              <a:t>(name = "{index}: Values: {0}, {1}, {2}</a:t>
            </a:r>
            <a:br>
              <a:rPr lang="en-US" altLang="he-IL" sz="1600" dirty="0" smtClean="0">
                <a:latin typeface="Courier New" panose="02070309020205020404" pitchFamily="49" charset="0"/>
              </a:rPr>
            </a:br>
            <a:r>
              <a:rPr lang="en-US" altLang="he-IL" sz="1600" dirty="0" smtClean="0">
                <a:latin typeface="Courier New" panose="02070309020205020404" pitchFamily="49" charset="0"/>
              </a:rPr>
              <a:t>                          – expected </a:t>
            </a:r>
            <a:r>
              <a:rPr lang="en-US" altLang="he-IL" sz="1600" dirty="0" err="1" smtClean="0">
                <a:latin typeface="Courier New" panose="02070309020205020404" pitchFamily="49" charset="0"/>
              </a:rPr>
              <a:t>isTriangle</a:t>
            </a:r>
            <a:r>
              <a:rPr lang="en-US" altLang="he-IL" sz="1600" dirty="0" smtClean="0">
                <a:latin typeface="Courier New" panose="02070309020205020404" pitchFamily="49" charset="0"/>
              </a:rPr>
              <a:t> to be {3}")</a:t>
            </a:r>
          </a:p>
          <a:p>
            <a:r>
              <a:rPr lang="en-US" altLang="he-IL" sz="1600" dirty="0" smtClean="0">
                <a:latin typeface="Courier New" panose="02070309020205020404" pitchFamily="49" charset="0"/>
              </a:rPr>
              <a:t>@</a:t>
            </a:r>
            <a:r>
              <a:rPr lang="en-US" altLang="he-IL" sz="1600" dirty="0" err="1" smtClean="0">
                <a:latin typeface="Courier New" panose="02070309020205020404" pitchFamily="49" charset="0"/>
              </a:rPr>
              <a:t>CsvSource</a:t>
            </a:r>
            <a:r>
              <a:rPr lang="en-US" altLang="he-IL" sz="1600" dirty="0" smtClean="0">
                <a:latin typeface="Courier New" panose="02070309020205020404" pitchFamily="49" charset="0"/>
              </a:rPr>
              <a:t>({ "</a:t>
            </a:r>
            <a:r>
              <a:rPr lang="en-US" altLang="he-IL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2, 2, 3, </a:t>
            </a:r>
            <a:r>
              <a:rPr lang="en-US" altLang="he-IL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true</a:t>
            </a:r>
            <a:r>
              <a:rPr lang="en-US" altLang="he-IL" sz="1600" dirty="0" smtClean="0">
                <a:latin typeface="Courier New" panose="02070309020205020404" pitchFamily="49" charset="0"/>
              </a:rPr>
              <a:t>", "</a:t>
            </a:r>
            <a:r>
              <a:rPr lang="en-US" altLang="he-IL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1, 1, 3, </a:t>
            </a:r>
            <a:r>
              <a:rPr lang="en-US" altLang="he-IL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false</a:t>
            </a:r>
            <a:r>
              <a:rPr lang="en-US" altLang="he-IL" sz="1600" dirty="0" smtClean="0">
                <a:latin typeface="Courier New" panose="02070309020205020404" pitchFamily="49" charset="0"/>
              </a:rPr>
              <a:t>" })</a:t>
            </a:r>
          </a:p>
          <a:p>
            <a:r>
              <a:rPr lang="en-US" altLang="he-IL" sz="1600" dirty="0" smtClean="0">
                <a:latin typeface="Courier New" panose="02070309020205020404" pitchFamily="49" charset="0"/>
              </a:rPr>
              <a:t>void </a:t>
            </a:r>
            <a:r>
              <a:rPr lang="en-US" altLang="he-IL" sz="1600" dirty="0" err="1" smtClean="0">
                <a:latin typeface="Courier New" panose="02070309020205020404" pitchFamily="49" charset="0"/>
              </a:rPr>
              <a:t>testIsTriangleWithCsvSource</a:t>
            </a:r>
            <a:r>
              <a:rPr lang="en-US" altLang="he-IL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he-IL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altLang="he-IL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s1, </a:t>
            </a:r>
            <a:r>
              <a:rPr lang="en-US" altLang="he-IL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altLang="he-IL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s2, </a:t>
            </a:r>
            <a:r>
              <a:rPr lang="en-US" altLang="he-IL" sz="1600" dirty="0" smtClean="0">
                <a:solidFill>
                  <a:srgbClr val="7F0055"/>
                </a:solidFill>
                <a:latin typeface="Courier New" panose="02070309020205020404" pitchFamily="49" charset="0"/>
              </a:rPr>
              <a:t>double</a:t>
            </a:r>
            <a:r>
              <a:rPr lang="en-US" altLang="he-IL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s3, 								</a:t>
            </a:r>
            <a:r>
              <a:rPr lang="en-US" altLang="he-IL" sz="1600" dirty="0" err="1" smtClean="0">
                <a:solidFill>
                  <a:srgbClr val="7F0055"/>
                </a:solidFill>
                <a:latin typeface="Courier New" panose="02070309020205020404" pitchFamily="49" charset="0"/>
              </a:rPr>
              <a:t>boolean</a:t>
            </a:r>
            <a:r>
              <a:rPr lang="en-US" altLang="he-IL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he-IL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isTriangle</a:t>
            </a:r>
            <a:r>
              <a:rPr lang="en-US" altLang="he-IL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altLang="he-IL" sz="1600" dirty="0" smtClean="0">
                <a:latin typeface="Courier New" panose="02070309020205020404" pitchFamily="49" charset="0"/>
              </a:rPr>
              <a:t>{</a:t>
            </a:r>
          </a:p>
          <a:p>
            <a:pPr>
              <a:tabLst>
                <a:tab pos="533400" algn="l"/>
                <a:tab pos="901700" algn="l"/>
                <a:tab pos="12573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assertEquals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TriangleCheck.isTriangle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s1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s2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>
                <a:solidFill>
                  <a:srgbClr val="0000C0"/>
                </a:solidFill>
                <a:latin typeface="Courier New"/>
              </a:rPr>
              <a:t>s</a:t>
            </a:r>
            <a:r>
              <a:rPr lang="en-US" sz="1600" dirty="0" smtClean="0">
                <a:solidFill>
                  <a:srgbClr val="0000C0"/>
                </a:solidFill>
                <a:latin typeface="Courier New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), </a:t>
            </a:r>
            <a:r>
              <a:rPr lang="en-US" sz="1600" dirty="0" err="1">
                <a:solidFill>
                  <a:srgbClr val="0000C0"/>
                </a:solidFill>
                <a:latin typeface="Courier New"/>
              </a:rPr>
              <a:t>isTriangle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en-US" altLang="he-IL" sz="1600" dirty="0" smtClean="0">
                <a:latin typeface="Courier New" panose="02070309020205020404" pitchFamily="49" charset="0"/>
              </a:rPr>
              <a:t>}</a:t>
            </a:r>
            <a:endParaRPr lang="he-IL" altLang="he-IL" sz="1600" dirty="0" smtClean="0">
              <a:latin typeface="Courier New" panose="02070309020205020404" pitchFamily="49" charset="0"/>
            </a:endParaRPr>
          </a:p>
          <a:p>
            <a:endParaRPr lang="en-US" altLang="he-IL" sz="1400" dirty="0">
              <a:solidFill>
                <a:srgbClr val="7F0055"/>
              </a:solidFill>
              <a:latin typeface="Courier New" panose="02070309020205020404" pitchFamily="49" charset="0"/>
            </a:endParaRPr>
          </a:p>
          <a:p>
            <a:r>
              <a:rPr lang="en-US" altLang="he-IL" sz="2000" dirty="0"/>
              <a:t>See:</a:t>
            </a:r>
            <a:endParaRPr lang="en-US" altLang="he-IL" sz="1400" dirty="0" smtClean="0">
              <a:solidFill>
                <a:srgbClr val="7F0055"/>
              </a:solidFill>
              <a:latin typeface="+mj-lt"/>
              <a:hlinkClick r:id="rId3"/>
            </a:endParaRPr>
          </a:p>
          <a:p>
            <a:r>
              <a:rPr lang="en-US" altLang="he-IL" sz="1400" dirty="0" smtClean="0">
                <a:solidFill>
                  <a:srgbClr val="7F0055"/>
                </a:solidFill>
                <a:latin typeface="+mj-lt"/>
                <a:hlinkClick r:id="rId3"/>
              </a:rPr>
              <a:t>https://junit.org/junit5/docs/current/user-guide/#writing-tests-parameterized-tests</a:t>
            </a:r>
            <a:r>
              <a:rPr lang="en-US" altLang="he-IL" sz="1400" dirty="0" smtClean="0">
                <a:solidFill>
                  <a:srgbClr val="7F0055"/>
                </a:solidFill>
                <a:latin typeface="+mj-lt"/>
              </a:rPr>
              <a:t> </a:t>
            </a:r>
          </a:p>
          <a:p>
            <a:r>
              <a:rPr lang="en-US" altLang="he-IL" sz="1400" dirty="0" smtClean="0">
                <a:solidFill>
                  <a:srgbClr val="7F0055"/>
                </a:solidFill>
                <a:latin typeface="+mj-lt"/>
                <a:hlinkClick r:id="rId4"/>
              </a:rPr>
              <a:t>https://junit.org/junit5/docs/5.0.3/api/org/junit/jupiter/params/ParameterizedTest.html</a:t>
            </a:r>
            <a:endParaRPr lang="en-US" altLang="he-IL" sz="1400" dirty="0" smtClean="0">
              <a:solidFill>
                <a:srgbClr val="7F0055"/>
              </a:solidFill>
              <a:latin typeface="+mj-lt"/>
            </a:endParaRPr>
          </a:p>
          <a:p>
            <a:r>
              <a:rPr lang="en-US" altLang="he-IL" sz="1400" dirty="0" smtClean="0">
                <a:solidFill>
                  <a:srgbClr val="7F0055"/>
                </a:solidFill>
                <a:latin typeface="+mj-lt"/>
                <a:hlinkClick r:id="rId5"/>
              </a:rPr>
              <a:t>https://junit.org/junit5/docs/5.0.3/api/org/junit/jupiter/params/provider/ValueSource.html</a:t>
            </a:r>
            <a:r>
              <a:rPr lang="en-US" altLang="he-IL" sz="1400" dirty="0" smtClean="0">
                <a:solidFill>
                  <a:srgbClr val="7F0055"/>
                </a:solidFill>
                <a:latin typeface="+mj-lt"/>
              </a:rPr>
              <a:t> </a:t>
            </a:r>
            <a:endParaRPr lang="en-US" altLang="he-IL" sz="1400" dirty="0">
              <a:solidFill>
                <a:srgbClr val="7F005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93086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ChangeArrowheads="1"/>
          </p:cNvSpPr>
          <p:nvPr/>
        </p:nvSpPr>
        <p:spPr bwMode="auto">
          <a:xfrm>
            <a:off x="0" y="0"/>
            <a:ext cx="5338763" cy="6859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he-IL" altLang="he-IL" b="0"/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4559300" y="0"/>
            <a:ext cx="1541463" cy="6858000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50180" name="Rectangle 5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0" y="2995613"/>
            <a:ext cx="5330825" cy="844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720000" rIns="540000"/>
          <a:lstStyle/>
          <a:p>
            <a:pPr marL="0" indent="0" eaLnBrk="1" hangingPunct="1">
              <a:lnSpc>
                <a:spcPct val="87000"/>
              </a:lnSpc>
            </a:pPr>
            <a:r>
              <a:rPr lang="en-US" altLang="he-IL" smtClean="0"/>
              <a:t>Exercise</a:t>
            </a:r>
          </a:p>
        </p:txBody>
      </p:sp>
      <p:pic>
        <p:nvPicPr>
          <p:cNvPr id="50181" name="Picture 2" descr="http://news.gotgame.com/wp-content/uploads/2009/01/exerci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50" y="1968500"/>
            <a:ext cx="2043113" cy="297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2827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42E51AD-E313-490F-86D8-456FDE42566B}" type="slidenum">
              <a:rPr lang="en-US" altLang="he-IL" sz="1200" b="0"/>
              <a:pPr/>
              <a:t>57</a:t>
            </a:fld>
            <a:endParaRPr lang="en-US" altLang="he-IL" sz="1200" b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Exercise 1</a:t>
            </a:r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300038" y="1295400"/>
            <a:ext cx="8689975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445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 smtClean="0"/>
              <a:t>Implement parametrized test for: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2000" dirty="0" err="1" smtClean="0"/>
              <a:t>isPrime</a:t>
            </a:r>
            <a:endParaRPr lang="en-US" altLang="he-IL" sz="2000" dirty="0" smtClean="0"/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2000" dirty="0" smtClean="0"/>
              <a:t>factorial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2000" dirty="0" err="1" smtClean="0"/>
              <a:t>fibonnaci</a:t>
            </a:r>
            <a:endParaRPr lang="en-US" altLang="he-IL" sz="2000" dirty="0"/>
          </a:p>
        </p:txBody>
      </p:sp>
    </p:spTree>
    <p:extLst>
      <p:ext uri="{BB962C8B-B14F-4D97-AF65-F5344CB8AC3E}">
        <p14:creationId xmlns:p14="http://schemas.microsoft.com/office/powerpoint/2010/main" val="362182125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42E51AD-E313-490F-86D8-456FDE42566B}" type="slidenum">
              <a:rPr lang="en-US" altLang="he-IL" sz="1200" b="0"/>
              <a:pPr/>
              <a:t>58</a:t>
            </a:fld>
            <a:endParaRPr lang="en-US" altLang="he-IL" sz="1200" b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Exercise 2</a:t>
            </a:r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300038" y="1295400"/>
            <a:ext cx="8689975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445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 dirty="0" smtClean="0"/>
              <a:t>Implement parametrized test for </a:t>
            </a:r>
            <a:r>
              <a:rPr lang="en-US" altLang="he-IL" sz="2000" dirty="0" err="1" smtClean="0"/>
              <a:t>NumCollection</a:t>
            </a:r>
            <a:endParaRPr lang="en-US" altLang="he-IL" sz="2000" dirty="0" smtClean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 dirty="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800" dirty="0" smtClean="0"/>
              <a:t>If you use JUnit 5, in order not to repeat the parameters in different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800" dirty="0" smtClean="0"/>
              <a:t>methods you may want to use </a:t>
            </a:r>
            <a:r>
              <a:rPr lang="en-US" altLang="he-IL" sz="1800" u="sng" dirty="0" smtClean="0"/>
              <a:t>one</a:t>
            </a:r>
            <a:r>
              <a:rPr lang="en-US" altLang="he-IL" sz="1800" dirty="0" smtClean="0"/>
              <a:t> of the following: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1800" dirty="0" smtClean="0"/>
              <a:t>CSV file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1800" dirty="0" err="1" smtClean="0"/>
              <a:t>ArgumentSource</a:t>
            </a:r>
            <a:endParaRPr lang="en-US" altLang="he-IL" sz="1800" dirty="0" smtClean="0"/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r>
              <a:rPr lang="en-US" altLang="he-IL" sz="1800" dirty="0" err="1" smtClean="0"/>
              <a:t>MethodSource</a:t>
            </a:r>
            <a:endParaRPr lang="en-US" altLang="he-IL" sz="1800" dirty="0" smtClean="0"/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Char char="-"/>
            </a:pPr>
            <a:endParaRPr lang="en-US" altLang="he-IL" sz="1800" dirty="0"/>
          </a:p>
          <a:p>
            <a:pPr marL="457200" lvl="1" indent="0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800" dirty="0" smtClean="0"/>
              <a:t>See:</a:t>
            </a:r>
          </a:p>
          <a:p>
            <a:pPr marL="457200" lvl="1" indent="0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1600" dirty="0" smtClean="0">
                <a:hlinkClick r:id="rId3"/>
              </a:rPr>
              <a:t>https://junit.org/junit5/docs/current/user-guide/#writing-tests-parameterized-tests</a:t>
            </a:r>
            <a:r>
              <a:rPr lang="en-US" altLang="he-IL" sz="1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468172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ChangeArrowheads="1"/>
          </p:cNvSpPr>
          <p:nvPr/>
        </p:nvSpPr>
        <p:spPr bwMode="auto">
          <a:xfrm>
            <a:off x="0" y="0"/>
            <a:ext cx="5338763" cy="6859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he-IL" altLang="he-IL" b="0"/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4559300" y="0"/>
            <a:ext cx="1541463" cy="6858000"/>
          </a:xfrm>
          <a:prstGeom prst="rect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e-IL" altLang="he-IL"/>
          </a:p>
        </p:txBody>
      </p:sp>
      <p:sp>
        <p:nvSpPr>
          <p:cNvPr id="7172" name="Rectangle 5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0" y="2995613"/>
            <a:ext cx="5330825" cy="844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720000" rIns="540000"/>
          <a:lstStyle/>
          <a:p>
            <a:pPr marL="0" indent="0" eaLnBrk="1" hangingPunct="1">
              <a:lnSpc>
                <a:spcPct val="87000"/>
              </a:lnSpc>
            </a:pPr>
            <a:r>
              <a:rPr lang="en-US" altLang="he-IL" smtClean="0"/>
              <a:t>Motivation</a:t>
            </a:r>
          </a:p>
        </p:txBody>
      </p:sp>
      <p:pic>
        <p:nvPicPr>
          <p:cNvPr id="7173" name="Picture 2" descr="http://t1.gstatic.com/images?q=tbn:D9a1dR5nR2HipM:http://www.bugshieldsbydino.com/Bug%2520Drawn%2520Pictures/bug%2520alone.gif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14550"/>
            <a:ext cx="2263775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8B80FA9-5AB8-428D-A7FD-24DEC9D7AEE8}" type="slidenum">
              <a:rPr lang="en-US" altLang="he-IL" sz="1200" b="0"/>
              <a:pPr/>
              <a:t>7</a:t>
            </a:fld>
            <a:endParaRPr lang="en-US" altLang="he-IL" sz="1200" b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Test Levels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503548" y="1295400"/>
            <a:ext cx="8376927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30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302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000" dirty="0" smtClean="0"/>
              <a:t>Unit Tests</a:t>
            </a:r>
          </a:p>
          <a:p>
            <a:pPr marL="344487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Test a single unit (usually a java class)</a:t>
            </a:r>
          </a:p>
          <a:p>
            <a:pPr marL="344487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Isolated as much as possible</a:t>
            </a:r>
          </a:p>
          <a:p>
            <a:r>
              <a:rPr lang="en-US" sz="2000" dirty="0" smtClean="0"/>
              <a:t>Component Tests</a:t>
            </a:r>
          </a:p>
          <a:p>
            <a:pPr marL="344487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Test a single component in isolation</a:t>
            </a:r>
          </a:p>
          <a:p>
            <a:r>
              <a:rPr lang="en-US" sz="2000" dirty="0" smtClean="0"/>
              <a:t>Integration Tests</a:t>
            </a:r>
          </a:p>
          <a:p>
            <a:pPr marL="344487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Tests several units together</a:t>
            </a:r>
          </a:p>
          <a:p>
            <a:pPr marL="1587" lvl="1" indent="0"/>
            <a:r>
              <a:rPr lang="en-US" sz="2000" dirty="0" smtClean="0"/>
              <a:t>System Tests</a:t>
            </a:r>
          </a:p>
          <a:p>
            <a:pPr marL="344487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Test the whole system</a:t>
            </a:r>
          </a:p>
          <a:p>
            <a:pPr marL="344487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Might involve UI</a:t>
            </a:r>
          </a:p>
        </p:txBody>
      </p:sp>
      <p:pic>
        <p:nvPicPr>
          <p:cNvPr id="5" name="Picture 2" descr=" youtube super mario watching ai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1772816"/>
            <a:ext cx="294322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8B80FA9-5AB8-428D-A7FD-24DEC9D7AEE8}" type="slidenum">
              <a:rPr lang="en-US" altLang="he-IL" sz="1200" b="0"/>
              <a:pPr/>
              <a:t>8</a:t>
            </a:fld>
            <a:endParaRPr lang="en-US" altLang="he-IL" sz="1200" b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dirty="0" smtClean="0"/>
              <a:t>Test Pyramid</a:t>
            </a:r>
          </a:p>
        </p:txBody>
      </p:sp>
      <p:pic>
        <p:nvPicPr>
          <p:cNvPr id="6" name="Picture 2" descr="https://userscontent2.emaze.com/images/2edf9da0-05f0-4306-9fb3-ba216b3b5de6/90aff7b7209bf307f410941bc85e77d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1" y="1588654"/>
            <a:ext cx="3186017" cy="318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91980" y="2119834"/>
            <a:ext cx="3661054" cy="184665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As we go up, tests are: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Noisy / less stable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Costly</a:t>
            </a:r>
          </a:p>
        </p:txBody>
      </p:sp>
    </p:spTree>
    <p:extLst>
      <p:ext uri="{BB962C8B-B14F-4D97-AF65-F5344CB8AC3E}">
        <p14:creationId xmlns:p14="http://schemas.microsoft.com/office/powerpoint/2010/main" val="421982537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8B80FA9-5AB8-428D-A7FD-24DEC9D7AEE8}" type="slidenum">
              <a:rPr lang="en-US" altLang="he-IL" sz="1200" b="0"/>
              <a:pPr/>
              <a:t>9</a:t>
            </a:fld>
            <a:endParaRPr lang="en-US" altLang="he-IL" sz="1200" b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r>
              <a:rPr lang="en-US" altLang="he-IL" sz="2800" b="1" smtClean="0"/>
              <a:t>Why do we need Unit Testing?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300038" y="1295400"/>
            <a:ext cx="8580437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30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30250" indent="-271463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912813" rtl="0" eaLnBrk="0" fontAlgn="base" hangingPunct="0">
              <a:spcBef>
                <a:spcPct val="50000"/>
              </a:spcBef>
              <a:spcAft>
                <a:spcPct val="0"/>
              </a:spcAft>
              <a:defRPr sz="24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/>
              <a:t>	Test the code as early as possible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b="0"/>
              <a:t>Easier to fix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b="0"/>
              <a:t>Easier to analyze: less complexities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b="0"/>
              <a:t>Wastes much less time for all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endParaRPr lang="en-US" altLang="he-IL" sz="200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/>
              <a:t>	Automatic regression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b="0"/>
              <a:t>Others can touch the code with much less fear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b="0"/>
              <a:t>Allows refactoring, even for old production code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/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he-IL" sz="2000"/>
              <a:t>	Encourages clear API, better decoupling and organized development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b="0"/>
              <a:t>API must be clear when test is written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Symbol" panose="05050102010706020507" pitchFamily="18" charset="2"/>
              <a:buChar char="·"/>
            </a:pPr>
            <a:r>
              <a:rPr lang="en-US" altLang="he-IL" sz="2000" b="0"/>
              <a:t>Flows and scenarios must be defined</a:t>
            </a:r>
          </a:p>
          <a:p>
            <a:pPr lvl="2" eaLnBrk="1" hangingPunct="1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he-IL" sz="2000"/>
          </a:p>
        </p:txBody>
      </p:sp>
    </p:spTree>
    <p:extLst>
      <p:ext uri="{BB962C8B-B14F-4D97-AF65-F5344CB8AC3E}">
        <p14:creationId xmlns:p14="http://schemas.microsoft.com/office/powerpoint/2010/main" val="171845130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verse multi-slide template">
  <a:themeElements>
    <a:clrScheme name="Comverse multi-slide template 1">
      <a:dk1>
        <a:srgbClr val="003366"/>
      </a:dk1>
      <a:lt1>
        <a:srgbClr val="FFFFFF"/>
      </a:lt1>
      <a:dk2>
        <a:srgbClr val="FF6600"/>
      </a:dk2>
      <a:lt2>
        <a:srgbClr val="808080"/>
      </a:lt2>
      <a:accent1>
        <a:srgbClr val="3399CC"/>
      </a:accent1>
      <a:accent2>
        <a:srgbClr val="66CC33"/>
      </a:accent2>
      <a:accent3>
        <a:srgbClr val="FFFFFF"/>
      </a:accent3>
      <a:accent4>
        <a:srgbClr val="002A56"/>
      </a:accent4>
      <a:accent5>
        <a:srgbClr val="ADCAE2"/>
      </a:accent5>
      <a:accent6>
        <a:srgbClr val="5CB92D"/>
      </a:accent6>
      <a:hlink>
        <a:srgbClr val="FECC00"/>
      </a:hlink>
      <a:folHlink>
        <a:srgbClr val="B2B2B2"/>
      </a:folHlink>
    </a:clrScheme>
    <a:fontScheme name="Comverse multi-slide 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4D4D4D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4D4D4D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omverse multi-slide template 1">
        <a:dk1>
          <a:srgbClr val="003366"/>
        </a:dk1>
        <a:lt1>
          <a:srgbClr val="FFFFFF"/>
        </a:lt1>
        <a:dk2>
          <a:srgbClr val="FF6600"/>
        </a:dk2>
        <a:lt2>
          <a:srgbClr val="808080"/>
        </a:lt2>
        <a:accent1>
          <a:srgbClr val="3399CC"/>
        </a:accent1>
        <a:accent2>
          <a:srgbClr val="66CC33"/>
        </a:accent2>
        <a:accent3>
          <a:srgbClr val="FFFFFF"/>
        </a:accent3>
        <a:accent4>
          <a:srgbClr val="002A56"/>
        </a:accent4>
        <a:accent5>
          <a:srgbClr val="ADCAE2"/>
        </a:accent5>
        <a:accent6>
          <a:srgbClr val="5CB92D"/>
        </a:accent6>
        <a:hlink>
          <a:srgbClr val="FECC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verse multi-slide template 2">
        <a:dk1>
          <a:srgbClr val="003366"/>
        </a:dk1>
        <a:lt1>
          <a:srgbClr val="FFFFFF"/>
        </a:lt1>
        <a:dk2>
          <a:srgbClr val="3399CC"/>
        </a:dk2>
        <a:lt2>
          <a:srgbClr val="808080"/>
        </a:lt2>
        <a:accent1>
          <a:srgbClr val="FF6600"/>
        </a:accent1>
        <a:accent2>
          <a:srgbClr val="66CC33"/>
        </a:accent2>
        <a:accent3>
          <a:srgbClr val="FFFFFF"/>
        </a:accent3>
        <a:accent4>
          <a:srgbClr val="002A56"/>
        </a:accent4>
        <a:accent5>
          <a:srgbClr val="FFB8AA"/>
        </a:accent5>
        <a:accent6>
          <a:srgbClr val="5CB92D"/>
        </a:accent6>
        <a:hlink>
          <a:srgbClr val="FECC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verse multi-slide template 3">
        <a:dk1>
          <a:srgbClr val="003366"/>
        </a:dk1>
        <a:lt1>
          <a:srgbClr val="FFFFFF"/>
        </a:lt1>
        <a:dk2>
          <a:srgbClr val="3399CC"/>
        </a:dk2>
        <a:lt2>
          <a:srgbClr val="808080"/>
        </a:lt2>
        <a:accent1>
          <a:srgbClr val="FF3399"/>
        </a:accent1>
        <a:accent2>
          <a:srgbClr val="66CC33"/>
        </a:accent2>
        <a:accent3>
          <a:srgbClr val="FFFFFF"/>
        </a:accent3>
        <a:accent4>
          <a:srgbClr val="002A56"/>
        </a:accent4>
        <a:accent5>
          <a:srgbClr val="FFADCA"/>
        </a:accent5>
        <a:accent6>
          <a:srgbClr val="5CB92D"/>
        </a:accent6>
        <a:hlink>
          <a:srgbClr val="FECC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verse multi-slide template 4">
        <a:dk1>
          <a:srgbClr val="003366"/>
        </a:dk1>
        <a:lt1>
          <a:srgbClr val="FFFFFF"/>
        </a:lt1>
        <a:dk2>
          <a:srgbClr val="FF6600"/>
        </a:dk2>
        <a:lt2>
          <a:srgbClr val="808080"/>
        </a:lt2>
        <a:accent1>
          <a:srgbClr val="66CC33"/>
        </a:accent1>
        <a:accent2>
          <a:srgbClr val="3399CC"/>
        </a:accent2>
        <a:accent3>
          <a:srgbClr val="FFFFFF"/>
        </a:accent3>
        <a:accent4>
          <a:srgbClr val="002A56"/>
        </a:accent4>
        <a:accent5>
          <a:srgbClr val="B8E2AD"/>
        </a:accent5>
        <a:accent6>
          <a:srgbClr val="2D8AB9"/>
        </a:accent6>
        <a:hlink>
          <a:srgbClr val="FECC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11793</TotalTime>
  <Words>2123</Words>
  <Application>Microsoft Office PowerPoint</Application>
  <PresentationFormat>On-screen Show (4:3)</PresentationFormat>
  <Paragraphs>705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Comfortaa</vt:lpstr>
      <vt:lpstr>Courier New</vt:lpstr>
      <vt:lpstr>Symbol</vt:lpstr>
      <vt:lpstr>Verdana</vt:lpstr>
      <vt:lpstr>Wingdings</vt:lpstr>
      <vt:lpstr>Comverse multi-slide template</vt:lpstr>
      <vt:lpstr>PowerPoint Presentation</vt:lpstr>
      <vt:lpstr>Java Advanced Unit Testing</vt:lpstr>
      <vt:lpstr>Agenda</vt:lpstr>
      <vt:lpstr>Java Advanced Unit Testing – Goals</vt:lpstr>
      <vt:lpstr>Java Advanced Unit Testing – Agenda</vt:lpstr>
      <vt:lpstr>Motivation</vt:lpstr>
      <vt:lpstr>Test Levels</vt:lpstr>
      <vt:lpstr>Test Pyramid</vt:lpstr>
      <vt:lpstr>Why do we need Unit Testing?</vt:lpstr>
      <vt:lpstr>Why do we need Unit Testing? – Because:</vt:lpstr>
      <vt:lpstr>TDD</vt:lpstr>
      <vt:lpstr>Unit Testing – The Problems, and Mitigations</vt:lpstr>
      <vt:lpstr>A Good Unit Test - 1</vt:lpstr>
      <vt:lpstr>A Good Unit Test - 2</vt:lpstr>
      <vt:lpstr>A Good Unit Test - 3</vt:lpstr>
      <vt:lpstr>Bad Excuses for not doing Unit Tests</vt:lpstr>
      <vt:lpstr>Exercise – filename validator - without code</vt:lpstr>
      <vt:lpstr>Exercise – filename validator – suggested solution</vt:lpstr>
      <vt:lpstr>A Moment, Before We Start</vt:lpstr>
      <vt:lpstr>JUnit 4, JUnit 5, TestNG</vt:lpstr>
      <vt:lpstr>JUnit</vt:lpstr>
      <vt:lpstr>JUnit First Example</vt:lpstr>
      <vt:lpstr>JUnit First Example</vt:lpstr>
      <vt:lpstr>@Test, and more</vt:lpstr>
      <vt:lpstr>@ The Basic Annotations…</vt:lpstr>
      <vt:lpstr>JUnit Assertions</vt:lpstr>
      <vt:lpstr>Example – Tested Class (“SUT”)</vt:lpstr>
      <vt:lpstr>Example – The Test with Setup</vt:lpstr>
      <vt:lpstr>JUnit – Asserting for the right Exception – JUnit 4</vt:lpstr>
      <vt:lpstr>JUnit – Asserting for the right Exception – JUnit 5</vt:lpstr>
      <vt:lpstr>JUnit – External Assertion libraries (aka Matchers)</vt:lpstr>
      <vt:lpstr>JUnit – Hamcrest Matchers – 1</vt:lpstr>
      <vt:lpstr>JUnit – Hamcrest Matchers – 2</vt:lpstr>
      <vt:lpstr>JUnit – Hamcrest Matchers – 3</vt:lpstr>
      <vt:lpstr>JUnit – Hamcrest Matchers – 4</vt:lpstr>
      <vt:lpstr>JUnit – Hamcrest Matchers – classpath note!</vt:lpstr>
      <vt:lpstr>Where in the project?</vt:lpstr>
      <vt:lpstr>Adding JUnit to Our Project</vt:lpstr>
      <vt:lpstr>Exercises</vt:lpstr>
      <vt:lpstr>Exercise 1 – Test for HashMap</vt:lpstr>
      <vt:lpstr>Exercise 2 – Test for NumCollection</vt:lpstr>
      <vt:lpstr>Exercise 2 – Cont’</vt:lpstr>
      <vt:lpstr>Exercise 3 – NumCollection - extended</vt:lpstr>
      <vt:lpstr>Unit Testing: Anti-Patterns to Avoid</vt:lpstr>
      <vt:lpstr>Assertions</vt:lpstr>
      <vt:lpstr>Exceptions</vt:lpstr>
      <vt:lpstr>Coverage</vt:lpstr>
      <vt:lpstr>Dependencies</vt:lpstr>
      <vt:lpstr>JUnit Patterns and Anti-Patterns – read more</vt:lpstr>
      <vt:lpstr>Providing Data</vt:lpstr>
      <vt:lpstr>@RunWith(Parameterized.class) – JUnit 4</vt:lpstr>
      <vt:lpstr>@RunWith(Parameterized.class) – JUnit 4 – cont’</vt:lpstr>
      <vt:lpstr>@RunWith(Parameterized.class) – JUnit 4 – cont’</vt:lpstr>
      <vt:lpstr>@RunWith(Parameterized.class) – JUnit 4</vt:lpstr>
      <vt:lpstr>@ParameterizedTest – JUnit 5</vt:lpstr>
      <vt:lpstr>Exercise</vt:lpstr>
      <vt:lpstr>Exercise 1</vt:lpstr>
      <vt:lpstr>Exercise 2</vt:lpstr>
    </vt:vector>
  </TitlesOfParts>
  <Company>Comverse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Tiger Workshop</dc:title>
  <dc:creator>Amir Kirsh</dc:creator>
  <dc:description/>
  <cp:lastModifiedBy>Bitan, Guy</cp:lastModifiedBy>
  <cp:revision>597</cp:revision>
  <cp:lastPrinted>2000-08-01T20:59:04Z</cp:lastPrinted>
  <dcterms:created xsi:type="dcterms:W3CDTF">2006-11-14T10:52:24Z</dcterms:created>
  <dcterms:modified xsi:type="dcterms:W3CDTF">2018-03-16T08:07:28Z</dcterms:modified>
</cp:coreProperties>
</file>